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4C133DD-F3D0-4645-B879-282776BD9774}" type="datetimeFigureOut">
              <a:rPr lang="en-CA" smtClean="0"/>
              <a:pPr/>
              <a:t>08/05/2013</a:t>
            </a:fld>
            <a:endParaRPr lang="en-CA"/>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CA"/>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536E4AD-18E2-40B3-8BF2-39DD9BA99314}"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133DD-F3D0-4645-B879-282776BD9774}" type="datetimeFigureOut">
              <a:rPr lang="en-CA" smtClean="0"/>
              <a:pPr/>
              <a:t>08/05/2013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536E4AD-18E2-40B3-8BF2-39DD9BA9931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133DD-F3D0-4645-B879-282776BD9774}" type="datetimeFigureOut">
              <a:rPr lang="en-CA" smtClean="0"/>
              <a:pPr/>
              <a:t>08/05/2013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536E4AD-18E2-40B3-8BF2-39DD9BA9931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4C133DD-F3D0-4645-B879-282776BD9774}" type="datetimeFigureOut">
              <a:rPr lang="en-CA" smtClean="0"/>
              <a:pPr/>
              <a:t>08/05/2013</a:t>
            </a:fld>
            <a:endParaRPr lang="en-CA"/>
          </a:p>
        </p:txBody>
      </p:sp>
      <p:sp>
        <p:nvSpPr>
          <p:cNvPr id="5" name="Footer Placeholder 4"/>
          <p:cNvSpPr>
            <a:spLocks noGrp="1"/>
          </p:cNvSpPr>
          <p:nvPr>
            <p:ph type="ftr" sz="quarter" idx="11"/>
          </p:nvPr>
        </p:nvSpPr>
        <p:spPr>
          <a:xfrm>
            <a:off x="457200" y="6480969"/>
            <a:ext cx="4260056" cy="300831"/>
          </a:xfrm>
        </p:spPr>
        <p:txBody>
          <a:bodyPr/>
          <a:lstStyle/>
          <a:p>
            <a:endParaRPr lang="en-CA"/>
          </a:p>
        </p:txBody>
      </p:sp>
      <p:sp>
        <p:nvSpPr>
          <p:cNvPr id="6" name="Slide Number Placeholder 5"/>
          <p:cNvSpPr>
            <a:spLocks noGrp="1"/>
          </p:cNvSpPr>
          <p:nvPr>
            <p:ph type="sldNum" sz="quarter" idx="12"/>
          </p:nvPr>
        </p:nvSpPr>
        <p:spPr/>
        <p:txBody>
          <a:bodyPr/>
          <a:lstStyle/>
          <a:p>
            <a:fld id="{D536E4AD-18E2-40B3-8BF2-39DD9BA99314}"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4C133DD-F3D0-4645-B879-282776BD9774}" type="datetimeFigureOut">
              <a:rPr lang="en-CA" smtClean="0"/>
              <a:pPr/>
              <a:t>08/05/2013</a:t>
            </a:fld>
            <a:endParaRPr lang="en-CA"/>
          </a:p>
        </p:txBody>
      </p:sp>
      <p:sp>
        <p:nvSpPr>
          <p:cNvPr id="5" name="Footer Placeholder 4"/>
          <p:cNvSpPr>
            <a:spLocks noGrp="1"/>
          </p:cNvSpPr>
          <p:nvPr>
            <p:ph type="ftr" sz="quarter" idx="11"/>
          </p:nvPr>
        </p:nvSpPr>
        <p:spPr>
          <a:xfrm>
            <a:off x="2619376" y="6480969"/>
            <a:ext cx="4260056" cy="300831"/>
          </a:xfrm>
        </p:spPr>
        <p:txBody>
          <a:bodyPr/>
          <a:lstStyle/>
          <a:p>
            <a:endParaRPr lang="en-CA"/>
          </a:p>
        </p:txBody>
      </p:sp>
      <p:sp>
        <p:nvSpPr>
          <p:cNvPr id="6" name="Slide Number Placeholder 5"/>
          <p:cNvSpPr>
            <a:spLocks noGrp="1"/>
          </p:cNvSpPr>
          <p:nvPr>
            <p:ph type="sldNum" sz="quarter" idx="12"/>
          </p:nvPr>
        </p:nvSpPr>
        <p:spPr>
          <a:xfrm>
            <a:off x="8451056" y="809624"/>
            <a:ext cx="502920" cy="300831"/>
          </a:xfrm>
        </p:spPr>
        <p:txBody>
          <a:bodyPr/>
          <a:lstStyle/>
          <a:p>
            <a:fld id="{D536E4AD-18E2-40B3-8BF2-39DD9BA99314}" type="slidenum">
              <a:rPr lang="en-CA" smtClean="0"/>
              <a:pPr/>
              <a:t>‹#›</a:t>
            </a:fld>
            <a:endParaRPr lang="en-CA"/>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4C133DD-F3D0-4645-B879-282776BD9774}" type="datetimeFigureOut">
              <a:rPr lang="en-CA" smtClean="0"/>
              <a:pPr/>
              <a:t>08/05/2013</a:t>
            </a:fld>
            <a:endParaRPr lang="en-CA"/>
          </a:p>
        </p:txBody>
      </p:sp>
      <p:sp>
        <p:nvSpPr>
          <p:cNvPr id="6" name="Footer Placeholder 5"/>
          <p:cNvSpPr>
            <a:spLocks noGrp="1"/>
          </p:cNvSpPr>
          <p:nvPr>
            <p:ph type="ftr" sz="quarter" idx="11"/>
          </p:nvPr>
        </p:nvSpPr>
        <p:spPr>
          <a:xfrm>
            <a:off x="457200" y="6480969"/>
            <a:ext cx="4260056" cy="301752"/>
          </a:xfrm>
        </p:spPr>
        <p:txBody>
          <a:bodyPr/>
          <a:lstStyle/>
          <a:p>
            <a:endParaRPr lang="en-CA"/>
          </a:p>
        </p:txBody>
      </p:sp>
      <p:sp>
        <p:nvSpPr>
          <p:cNvPr id="7" name="Slide Number Placeholder 6"/>
          <p:cNvSpPr>
            <a:spLocks noGrp="1"/>
          </p:cNvSpPr>
          <p:nvPr>
            <p:ph type="sldNum" sz="quarter" idx="12"/>
          </p:nvPr>
        </p:nvSpPr>
        <p:spPr>
          <a:xfrm>
            <a:off x="7589520" y="6480969"/>
            <a:ext cx="502920" cy="301752"/>
          </a:xfrm>
        </p:spPr>
        <p:txBody>
          <a:bodyPr/>
          <a:lstStyle/>
          <a:p>
            <a:fld id="{D536E4AD-18E2-40B3-8BF2-39DD9BA99314}"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4C133DD-F3D0-4645-B879-282776BD9774}" type="datetimeFigureOut">
              <a:rPr lang="en-CA" smtClean="0"/>
              <a:pPr/>
              <a:t>08/05/2013</a:t>
            </a:fld>
            <a:endParaRPr lang="en-CA"/>
          </a:p>
        </p:txBody>
      </p:sp>
      <p:sp>
        <p:nvSpPr>
          <p:cNvPr id="8" name="Footer Placeholder 7"/>
          <p:cNvSpPr>
            <a:spLocks noGrp="1"/>
          </p:cNvSpPr>
          <p:nvPr>
            <p:ph type="ftr" sz="quarter" idx="11"/>
          </p:nvPr>
        </p:nvSpPr>
        <p:spPr>
          <a:xfrm>
            <a:off x="457200" y="6480969"/>
            <a:ext cx="4261104" cy="301752"/>
          </a:xfrm>
        </p:spPr>
        <p:txBody>
          <a:bodyPr/>
          <a:lstStyle/>
          <a:p>
            <a:endParaRPr lang="en-CA"/>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536E4AD-18E2-40B3-8BF2-39DD9BA99314}"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C133DD-F3D0-4645-B879-282776BD9774}" type="datetimeFigureOut">
              <a:rPr lang="en-CA" smtClean="0"/>
              <a:pPr/>
              <a:t>08/05/2013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536E4AD-18E2-40B3-8BF2-39DD9BA9931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4C133DD-F3D0-4645-B879-282776BD9774}" type="datetimeFigureOut">
              <a:rPr lang="en-CA" smtClean="0"/>
              <a:pPr/>
              <a:t>08/05/2013</a:t>
            </a:fld>
            <a:endParaRPr lang="en-CA"/>
          </a:p>
        </p:txBody>
      </p:sp>
      <p:sp>
        <p:nvSpPr>
          <p:cNvPr id="3" name="Footer Placeholder 2"/>
          <p:cNvSpPr>
            <a:spLocks noGrp="1"/>
          </p:cNvSpPr>
          <p:nvPr>
            <p:ph type="ftr" sz="quarter" idx="11"/>
          </p:nvPr>
        </p:nvSpPr>
        <p:spPr>
          <a:xfrm>
            <a:off x="457200" y="6481890"/>
            <a:ext cx="4260056" cy="300831"/>
          </a:xfrm>
        </p:spPr>
        <p:txBody>
          <a:bodyPr/>
          <a:lstStyle/>
          <a:p>
            <a:endParaRPr lang="en-CA"/>
          </a:p>
        </p:txBody>
      </p:sp>
      <p:sp>
        <p:nvSpPr>
          <p:cNvPr id="4" name="Slide Number Placeholder 3"/>
          <p:cNvSpPr>
            <a:spLocks noGrp="1"/>
          </p:cNvSpPr>
          <p:nvPr>
            <p:ph type="sldNum" sz="quarter" idx="12"/>
          </p:nvPr>
        </p:nvSpPr>
        <p:spPr>
          <a:xfrm>
            <a:off x="7589520" y="6480969"/>
            <a:ext cx="502920" cy="301752"/>
          </a:xfrm>
        </p:spPr>
        <p:txBody>
          <a:bodyPr/>
          <a:lstStyle/>
          <a:p>
            <a:fld id="{D536E4AD-18E2-40B3-8BF2-39DD9BA9931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4C133DD-F3D0-4645-B879-282776BD9774}" type="datetimeFigureOut">
              <a:rPr lang="en-CA" smtClean="0"/>
              <a:pPr/>
              <a:t>08/05/2013</a:t>
            </a:fld>
            <a:endParaRPr lang="en-CA"/>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CA"/>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536E4AD-18E2-40B3-8BF2-39DD9BA99314}"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4C133DD-F3D0-4645-B879-282776BD9774}" type="datetimeFigureOut">
              <a:rPr lang="en-CA" smtClean="0"/>
              <a:pPr/>
              <a:t>08/05/2013</a:t>
            </a:fld>
            <a:endParaRPr lang="en-CA"/>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CA"/>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536E4AD-18E2-40B3-8BF2-39DD9BA99314}"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4C133DD-F3D0-4645-B879-282776BD9774}" type="datetimeFigureOut">
              <a:rPr lang="en-CA" smtClean="0"/>
              <a:pPr/>
              <a:t>08/05/2013</a:t>
            </a:fld>
            <a:endParaRPr lang="en-CA"/>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CA"/>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536E4AD-18E2-40B3-8BF2-39DD9BA99314}" type="slidenum">
              <a:rPr lang="en-CA" smtClean="0"/>
              <a:pPr/>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tvnews.ca/health/not-so-sweet-death-critics-call-on-canada-to-ban-pesticide-linked-to-dwindling-bee-populations-1.1266763"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E5P-UoKLxl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LuWh-iTG1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 </a:t>
            </a:r>
            <a:r>
              <a:rPr lang="en-CA" b="1" dirty="0" smtClean="0"/>
              <a:t>Topic 2 - A Growing Concern </a:t>
            </a:r>
            <a:br>
              <a:rPr lang="en-CA" b="1" dirty="0" smtClean="0"/>
            </a:br>
            <a:endParaRPr lang="en-CA" dirty="0"/>
          </a:p>
        </p:txBody>
      </p:sp>
      <p:sp>
        <p:nvSpPr>
          <p:cNvPr id="3" name="Subtitle 2"/>
          <p:cNvSpPr>
            <a:spLocks noGrp="1"/>
          </p:cNvSpPr>
          <p:nvPr>
            <p:ph type="subTitle" idx="1"/>
          </p:nvPr>
        </p:nvSpPr>
        <p:spPr/>
        <p:txBody>
          <a:bodyPr>
            <a:noAutofit/>
          </a:bodyPr>
          <a:lstStyle/>
          <a:p>
            <a:pPr algn="l"/>
            <a:r>
              <a:rPr lang="en-CA" sz="2800" dirty="0" smtClean="0">
                <a:latin typeface="Arial" pitchFamily="34" charset="0"/>
                <a:cs typeface="Arial" pitchFamily="34" charset="0"/>
              </a:rPr>
              <a:t>Pesticide use is now common practice worldwide. </a:t>
            </a:r>
            <a:r>
              <a:rPr lang="en-CA" sz="2800" b="1" dirty="0" smtClean="0">
                <a:latin typeface="Arial" pitchFamily="34" charset="0"/>
                <a:cs typeface="Arial" pitchFamily="34" charset="0"/>
              </a:rPr>
              <a:t>Herbicides</a:t>
            </a:r>
            <a:r>
              <a:rPr lang="en-CA" sz="2800" dirty="0" smtClean="0">
                <a:latin typeface="Arial" pitchFamily="34" charset="0"/>
                <a:cs typeface="Arial" pitchFamily="34" charset="0"/>
              </a:rPr>
              <a:t> control weeds, </a:t>
            </a:r>
            <a:r>
              <a:rPr lang="en-CA" sz="2800" b="1" dirty="0" smtClean="0">
                <a:latin typeface="Arial" pitchFamily="34" charset="0"/>
                <a:cs typeface="Arial" pitchFamily="34" charset="0"/>
              </a:rPr>
              <a:t>insecticides</a:t>
            </a:r>
            <a:r>
              <a:rPr lang="en-CA" sz="2800" dirty="0" smtClean="0">
                <a:latin typeface="Arial" pitchFamily="34" charset="0"/>
                <a:cs typeface="Arial" pitchFamily="34" charset="0"/>
              </a:rPr>
              <a:t> control insects and </a:t>
            </a:r>
            <a:r>
              <a:rPr lang="en-CA" sz="2800" b="1" dirty="0" smtClean="0">
                <a:latin typeface="Arial" pitchFamily="34" charset="0"/>
                <a:cs typeface="Arial" pitchFamily="34" charset="0"/>
              </a:rPr>
              <a:t>fungicides</a:t>
            </a:r>
            <a:r>
              <a:rPr lang="en-CA" sz="2800" dirty="0" smtClean="0">
                <a:latin typeface="Arial" pitchFamily="34" charset="0"/>
                <a:cs typeface="Arial" pitchFamily="34" charset="0"/>
              </a:rPr>
              <a:t> control diseased crops. The use of chemicals, such as DDT, was originally thought to be directed only at the insects it was intended for. Unintentional harmful effects to other species resulted in a closer look</a:t>
            </a:r>
            <a:r>
              <a:rPr lang="en-CA" sz="2800" dirty="0" smtClean="0">
                <a:latin typeface="Aharoni" pitchFamily="2" charset="-79"/>
                <a:cs typeface="Aharoni" pitchFamily="2" charset="-79"/>
              </a:rPr>
              <a:t>.</a:t>
            </a:r>
          </a:p>
          <a:p>
            <a:pPr algn="l"/>
            <a:endParaRPr lang="en-CA" sz="2800" dirty="0" smtClean="0">
              <a:latin typeface="Aharoni" pitchFamily="2" charset="-79"/>
              <a:cs typeface="Aharoni" pitchFamily="2" charset="-79"/>
            </a:endParaRPr>
          </a:p>
          <a:p>
            <a:pPr algn="l"/>
            <a:r>
              <a:rPr lang="en-CA" sz="1800" dirty="0" smtClean="0">
                <a:latin typeface="Aharoni" pitchFamily="2" charset="-79"/>
                <a:cs typeface="Aharoni" pitchFamily="2" charset="-79"/>
                <a:hlinkClick r:id="rId2"/>
              </a:rPr>
              <a:t>http://www.ctvnews.ca/health/not-so-sweet-death-critics-call-on-canada-to-ban-pesticide-linked-to-dwindling-bee-populations-1.1266763</a:t>
            </a:r>
            <a:endParaRPr lang="en-CA" sz="1800" dirty="0" smtClean="0">
              <a:latin typeface="Aharoni" pitchFamily="2" charset="-79"/>
              <a:cs typeface="Aharoni" pitchFamily="2" charset="-79"/>
            </a:endParaRPr>
          </a:p>
          <a:p>
            <a:pPr algn="l"/>
            <a:r>
              <a:rPr lang="en-CA" sz="2800" dirty="0" smtClean="0">
                <a:latin typeface="Aharoni" pitchFamily="2" charset="-79"/>
                <a:cs typeface="Aharoni" pitchFamily="2" charset="-79"/>
              </a:rPr>
              <a:t> </a:t>
            </a:r>
          </a:p>
          <a:p>
            <a:pPr algn="l"/>
            <a:endParaRPr lang="en-CA" sz="28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4160"/>
          </a:xfrm>
        </p:spPr>
        <p:txBody>
          <a:bodyPr>
            <a:normAutofit lnSpcReduction="10000"/>
          </a:bodyPr>
          <a:lstStyle/>
          <a:p>
            <a:pPr>
              <a:buNone/>
            </a:pPr>
            <a:r>
              <a:rPr lang="en-CA" sz="2800" b="1" u="sng" dirty="0" smtClean="0">
                <a:ln>
                  <a:solidFill>
                    <a:schemeClr val="bg2"/>
                  </a:solidFill>
                </a:ln>
                <a:solidFill>
                  <a:schemeClr val="tx1">
                    <a:tint val="75000"/>
                  </a:schemeClr>
                </a:solidFill>
                <a:latin typeface="Arial" pitchFamily="34" charset="0"/>
                <a:cs typeface="Arial" pitchFamily="34" charset="0"/>
              </a:rPr>
              <a:t>Issues Associated With the Use of DDT</a:t>
            </a:r>
          </a:p>
          <a:p>
            <a:pPr>
              <a:buNone/>
            </a:pPr>
            <a:endParaRPr lang="en-CA" b="1" dirty="0" smtClean="0"/>
          </a:p>
          <a:p>
            <a:pPr>
              <a:buNone/>
            </a:pPr>
            <a:r>
              <a:rPr lang="en-CA" b="1" dirty="0" smtClean="0"/>
              <a:t> </a:t>
            </a:r>
            <a:r>
              <a:rPr lang="en-CA" sz="2800" dirty="0" smtClean="0">
                <a:ln>
                  <a:solidFill>
                    <a:schemeClr val="bg2"/>
                  </a:solidFill>
                </a:ln>
                <a:solidFill>
                  <a:schemeClr val="tx1">
                    <a:tint val="75000"/>
                  </a:schemeClr>
                </a:solidFill>
                <a:latin typeface="Arial" pitchFamily="34" charset="0"/>
                <a:cs typeface="Arial" pitchFamily="34" charset="0"/>
              </a:rPr>
              <a:t>The invention of DDT by Swiss chemist Paul </a:t>
            </a:r>
            <a:r>
              <a:rPr lang="en-CA" sz="2800" dirty="0" err="1" smtClean="0">
                <a:ln>
                  <a:solidFill>
                    <a:schemeClr val="bg2"/>
                  </a:solidFill>
                </a:ln>
                <a:solidFill>
                  <a:schemeClr val="tx1">
                    <a:tint val="75000"/>
                  </a:schemeClr>
                </a:solidFill>
                <a:latin typeface="Arial" pitchFamily="34" charset="0"/>
                <a:cs typeface="Arial" pitchFamily="34" charset="0"/>
              </a:rPr>
              <a:t>Müller</a:t>
            </a:r>
            <a:r>
              <a:rPr lang="en-CA" sz="2800" dirty="0" smtClean="0">
                <a:ln>
                  <a:solidFill>
                    <a:schemeClr val="bg2"/>
                  </a:solidFill>
                </a:ln>
                <a:solidFill>
                  <a:schemeClr val="tx1">
                    <a:tint val="75000"/>
                  </a:schemeClr>
                </a:solidFill>
                <a:latin typeface="Arial" pitchFamily="34" charset="0"/>
                <a:cs typeface="Arial" pitchFamily="34" charset="0"/>
              </a:rPr>
              <a:t> was seen originally as a breakthrough in medicine. </a:t>
            </a:r>
          </a:p>
          <a:p>
            <a:pPr>
              <a:buNone/>
            </a:pPr>
            <a:endParaRPr lang="en-CA" sz="2800" dirty="0" smtClean="0">
              <a:ln>
                <a:solidFill>
                  <a:schemeClr val="bg2"/>
                </a:solidFill>
              </a:ln>
              <a:solidFill>
                <a:schemeClr val="tx1">
                  <a:tint val="75000"/>
                </a:schemeClr>
              </a:solidFill>
              <a:latin typeface="Arial" pitchFamily="34" charset="0"/>
              <a:cs typeface="Arial" pitchFamily="34" charset="0"/>
            </a:endParaRPr>
          </a:p>
          <a:p>
            <a:pPr>
              <a:buNone/>
            </a:pPr>
            <a:r>
              <a:rPr lang="en-CA" sz="2800" dirty="0" smtClean="0">
                <a:ln>
                  <a:solidFill>
                    <a:schemeClr val="bg2"/>
                  </a:solidFill>
                </a:ln>
                <a:solidFill>
                  <a:schemeClr val="tx1">
                    <a:tint val="75000"/>
                  </a:schemeClr>
                </a:solidFill>
                <a:latin typeface="Arial" pitchFamily="34" charset="0"/>
                <a:cs typeface="Arial" pitchFamily="34" charset="0"/>
              </a:rPr>
              <a:t>Typhus -transmitted by lice- which wiped out Napoleon’s army in the 1800s, was rampant during World War II among the Allied troops. DDT wiped it out. It proved to be so effective that </a:t>
            </a:r>
            <a:r>
              <a:rPr lang="en-CA" sz="2800" dirty="0" err="1" smtClean="0">
                <a:ln>
                  <a:solidFill>
                    <a:schemeClr val="bg2"/>
                  </a:solidFill>
                </a:ln>
                <a:solidFill>
                  <a:schemeClr val="tx1">
                    <a:tint val="75000"/>
                  </a:schemeClr>
                </a:solidFill>
                <a:latin typeface="Arial" pitchFamily="34" charset="0"/>
                <a:cs typeface="Arial" pitchFamily="34" charset="0"/>
              </a:rPr>
              <a:t>Müller</a:t>
            </a:r>
            <a:r>
              <a:rPr lang="en-CA" sz="2800" dirty="0" smtClean="0">
                <a:ln>
                  <a:solidFill>
                    <a:schemeClr val="bg2"/>
                  </a:solidFill>
                </a:ln>
                <a:solidFill>
                  <a:schemeClr val="tx1">
                    <a:tint val="75000"/>
                  </a:schemeClr>
                </a:solidFill>
                <a:latin typeface="Arial" pitchFamily="34" charset="0"/>
                <a:cs typeface="Arial" pitchFamily="34" charset="0"/>
              </a:rPr>
              <a:t> was awarded the Nobel Prize in Medicine for his discovery. During the 1950s it was used to try to control an outbreak of malaria. 	</a:t>
            </a:r>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2952328"/>
          </a:xfrm>
        </p:spPr>
        <p:txBody>
          <a:bodyPr>
            <a:normAutofit fontScale="92500" lnSpcReduction="20000"/>
          </a:bodyPr>
          <a:lstStyle/>
          <a:p>
            <a:pPr>
              <a:buNone/>
            </a:pPr>
            <a:r>
              <a:rPr lang="en-CA" dirty="0" smtClean="0"/>
              <a:t> </a:t>
            </a:r>
            <a:r>
              <a:rPr lang="en-CA" sz="2800" b="1" u="sng" dirty="0" smtClean="0">
                <a:ln>
                  <a:solidFill>
                    <a:schemeClr val="bg2"/>
                  </a:solidFill>
                </a:ln>
                <a:solidFill>
                  <a:schemeClr val="tx1">
                    <a:tint val="75000"/>
                  </a:schemeClr>
                </a:solidFill>
                <a:latin typeface="Arial" pitchFamily="34" charset="0"/>
                <a:cs typeface="Arial" pitchFamily="34" charset="0"/>
              </a:rPr>
              <a:t>The DDT Story </a:t>
            </a:r>
          </a:p>
          <a:p>
            <a:pPr>
              <a:buNone/>
            </a:pPr>
            <a:endParaRPr lang="en-CA" sz="2800" dirty="0" smtClean="0">
              <a:ln>
                <a:solidFill>
                  <a:schemeClr val="bg2"/>
                </a:solidFill>
              </a:ln>
              <a:solidFill>
                <a:schemeClr val="tx1">
                  <a:tint val="75000"/>
                </a:schemeClr>
              </a:solidFill>
              <a:latin typeface="Arial" pitchFamily="34" charset="0"/>
              <a:cs typeface="Arial" pitchFamily="34" charset="0"/>
            </a:endParaRPr>
          </a:p>
          <a:p>
            <a:pPr>
              <a:buNone/>
            </a:pPr>
            <a:r>
              <a:rPr lang="en-CA" sz="2800" dirty="0" smtClean="0">
                <a:ln>
                  <a:solidFill>
                    <a:schemeClr val="bg2"/>
                  </a:solidFill>
                </a:ln>
                <a:solidFill>
                  <a:schemeClr val="tx1">
                    <a:tint val="75000"/>
                  </a:schemeClr>
                </a:solidFill>
                <a:latin typeface="Arial" pitchFamily="34" charset="0"/>
                <a:cs typeface="Arial" pitchFamily="34" charset="0"/>
              </a:rPr>
              <a:t>When DDT gets into the food chain bioaccumulation can have devastating effects. As you move up the food chain the concentrations of DDT are higher. </a:t>
            </a:r>
            <a:r>
              <a:rPr lang="en-CA" b="1" dirty="0" smtClean="0"/>
              <a:t>	</a:t>
            </a:r>
          </a:p>
          <a:p>
            <a:pPr>
              <a:buNone/>
            </a:pPr>
            <a:endParaRPr lang="en-US" b="1" dirty="0" smtClean="0"/>
          </a:p>
          <a:p>
            <a:pPr>
              <a:buNone/>
            </a:pPr>
            <a:r>
              <a:rPr lang="en-CA" sz="1900" b="1" dirty="0" smtClean="0">
                <a:hlinkClick r:id="rId2"/>
              </a:rPr>
              <a:t>http://www.youtube.com/watch?v=E5P-UoKLxlA</a:t>
            </a:r>
            <a:endParaRPr lang="en-CA" sz="1900" b="1" dirty="0" smtClean="0"/>
          </a:p>
          <a:p>
            <a:pPr>
              <a:buNone/>
            </a:pPr>
            <a:endParaRPr lang="en-CA" b="1" dirty="0" smtClean="0"/>
          </a:p>
          <a:p>
            <a:pPr>
              <a:buNone/>
            </a:pP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DT.jpg"/>
          <p:cNvPicPr>
            <a:picLocks noChangeAspect="1"/>
          </p:cNvPicPr>
          <p:nvPr/>
        </p:nvPicPr>
        <p:blipFill>
          <a:blip r:embed="rId2" cstate="print"/>
          <a:stretch>
            <a:fillRect/>
          </a:stretch>
        </p:blipFill>
        <p:spPr>
          <a:xfrm>
            <a:off x="1143000" y="404664"/>
            <a:ext cx="6858000" cy="61206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fontScale="70000" lnSpcReduction="20000"/>
          </a:bodyPr>
          <a:lstStyle/>
          <a:p>
            <a:pPr>
              <a:buNone/>
            </a:pPr>
            <a:r>
              <a:rPr lang="en-CA" dirty="0" smtClean="0"/>
              <a:t> </a:t>
            </a:r>
            <a:r>
              <a:rPr lang="en-CA" sz="3100" b="1" u="sng" dirty="0" smtClean="0">
                <a:ln>
                  <a:solidFill>
                    <a:schemeClr val="bg2"/>
                  </a:solidFill>
                </a:ln>
                <a:solidFill>
                  <a:schemeClr val="tx1">
                    <a:tint val="75000"/>
                  </a:schemeClr>
                </a:solidFill>
                <a:latin typeface="Arial" pitchFamily="34" charset="0"/>
                <a:cs typeface="Arial" pitchFamily="34" charset="0"/>
              </a:rPr>
              <a:t>What’s Bugging You?</a:t>
            </a:r>
          </a:p>
          <a:p>
            <a:pPr>
              <a:buNone/>
            </a:pP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r>
              <a:rPr lang="en-CA" sz="3100" dirty="0" smtClean="0">
                <a:ln>
                  <a:solidFill>
                    <a:schemeClr val="bg2"/>
                  </a:solidFill>
                </a:ln>
                <a:solidFill>
                  <a:schemeClr val="tx1">
                    <a:tint val="75000"/>
                  </a:schemeClr>
                </a:solidFill>
                <a:latin typeface="Arial" pitchFamily="34" charset="0"/>
                <a:cs typeface="Arial" pitchFamily="34" charset="0"/>
              </a:rPr>
              <a:t>The use of DDT was recognized as having potentially harmful effects. Banning its use would also negate the positive effects it was having in controlling malaria (In Zanzibar alone – the incidence of malaria dropped from 70% to 5% over a 6 year span). When a restriction on the use of DDT was implemented in 1984, the incidence of malaria returned to the 50-60 % level. Nothing else proved to be as effective in controlling the insects that carried malaria. </a:t>
            </a:r>
            <a:endParaRPr lang="en-CA" sz="3100" smtClean="0">
              <a:ln>
                <a:solidFill>
                  <a:schemeClr val="bg2"/>
                </a:solidFill>
              </a:ln>
              <a:solidFill>
                <a:schemeClr val="tx1">
                  <a:tint val="75000"/>
                </a:schemeClr>
              </a:solidFill>
              <a:latin typeface="Arial" pitchFamily="34" charset="0"/>
              <a:cs typeface="Arial" pitchFamily="34" charset="0"/>
            </a:endParaRPr>
          </a:p>
          <a:p>
            <a:pPr>
              <a:buNone/>
            </a:pP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r>
              <a:rPr lang="en-CA" sz="3100" dirty="0" smtClean="0">
                <a:ln>
                  <a:solidFill>
                    <a:schemeClr val="bg2"/>
                  </a:solidFill>
                </a:ln>
                <a:solidFill>
                  <a:schemeClr val="tx1">
                    <a:tint val="75000"/>
                  </a:schemeClr>
                </a:solidFill>
                <a:latin typeface="Arial" pitchFamily="34" charset="0"/>
                <a:cs typeface="Arial" pitchFamily="34" charset="0"/>
                <a:hlinkClick r:id="rId2"/>
              </a:rPr>
              <a:t>http://</a:t>
            </a:r>
            <a:r>
              <a:rPr lang="en-CA" sz="3100" dirty="0" smtClean="0">
                <a:ln>
                  <a:solidFill>
                    <a:schemeClr val="bg2"/>
                  </a:solidFill>
                </a:ln>
                <a:solidFill>
                  <a:schemeClr val="tx1">
                    <a:tint val="75000"/>
                  </a:schemeClr>
                </a:solidFill>
                <a:latin typeface="Arial" pitchFamily="34" charset="0"/>
                <a:cs typeface="Arial" pitchFamily="34" charset="0"/>
                <a:hlinkClick r:id="rId2"/>
              </a:rPr>
              <a:t>www.youtube.com/watch?v=LuWh-iTG1ds</a:t>
            </a: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r>
              <a:rPr lang="en-CA" sz="3100" dirty="0" smtClean="0">
                <a:ln>
                  <a:solidFill>
                    <a:schemeClr val="bg2"/>
                  </a:solidFill>
                </a:ln>
                <a:solidFill>
                  <a:schemeClr val="tx1">
                    <a:tint val="75000"/>
                  </a:schemeClr>
                </a:solidFill>
                <a:latin typeface="Arial" pitchFamily="34" charset="0"/>
                <a:cs typeface="Arial" pitchFamily="34" charset="0"/>
              </a:rPr>
              <a:t>Should DDT be banned completely? </a:t>
            </a:r>
          </a:p>
          <a:p>
            <a:pPr>
              <a:buNone/>
            </a:pP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r>
              <a:rPr lang="en-CA" sz="3100" dirty="0" smtClean="0">
                <a:ln>
                  <a:solidFill>
                    <a:schemeClr val="bg2"/>
                  </a:solidFill>
                </a:ln>
                <a:solidFill>
                  <a:schemeClr val="tx1">
                    <a:tint val="75000"/>
                  </a:schemeClr>
                </a:solidFill>
                <a:latin typeface="Arial" pitchFamily="34" charset="0"/>
                <a:cs typeface="Arial" pitchFamily="34" charset="0"/>
              </a:rPr>
              <a:t>Producing safe and effective insecticides, as alternatives to DDT is difficult due to cost, effectiveness and the problem of resistance.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fontScale="92500" lnSpcReduction="20000"/>
          </a:bodyPr>
          <a:lstStyle/>
          <a:p>
            <a:pPr>
              <a:buNone/>
            </a:pPr>
            <a:r>
              <a:rPr lang="en-CA" sz="2800" b="1" u="sng" dirty="0" smtClean="0">
                <a:ln>
                  <a:solidFill>
                    <a:schemeClr val="bg2"/>
                  </a:solidFill>
                </a:ln>
                <a:solidFill>
                  <a:schemeClr val="tx1">
                    <a:tint val="75000"/>
                  </a:schemeClr>
                </a:solidFill>
                <a:latin typeface="Arial" pitchFamily="34" charset="0"/>
                <a:cs typeface="Arial" pitchFamily="34" charset="0"/>
              </a:rPr>
              <a:t>Where To Now? </a:t>
            </a:r>
          </a:p>
          <a:p>
            <a:pPr>
              <a:buNone/>
            </a:pPr>
            <a:endParaRPr lang="en-CA" sz="2800" dirty="0" smtClean="0">
              <a:ln>
                <a:solidFill>
                  <a:schemeClr val="bg2"/>
                </a:solidFill>
              </a:ln>
              <a:solidFill>
                <a:schemeClr val="tx1">
                  <a:tint val="75000"/>
                </a:schemeClr>
              </a:solidFill>
              <a:latin typeface="Arial" pitchFamily="34" charset="0"/>
              <a:cs typeface="Arial" pitchFamily="34" charset="0"/>
            </a:endParaRPr>
          </a:p>
          <a:p>
            <a:pPr>
              <a:buNone/>
            </a:pPr>
            <a:r>
              <a:rPr lang="en-CA" sz="2800" dirty="0" smtClean="0">
                <a:ln>
                  <a:solidFill>
                    <a:schemeClr val="bg2"/>
                  </a:solidFill>
                </a:ln>
                <a:solidFill>
                  <a:schemeClr val="tx1">
                    <a:tint val="75000"/>
                  </a:schemeClr>
                </a:solidFill>
                <a:latin typeface="Arial" pitchFamily="34" charset="0"/>
                <a:cs typeface="Arial" pitchFamily="34" charset="0"/>
              </a:rPr>
              <a:t>No matter how it is developed, a pesticide (insecticide) is used to control pests. The potential these chemicals have to harm non-target species has caused concern and restraint on the widespread and uncontrolled use of pesticides in the environment. Research and development into newer and safer pesticides has resulted in these pesticides breaking down faster in the environment after they have been applied. It is now widely recognized that natural processes and cycles can minimize the effects of these pesticides, but it still remains a hotly debated issue. In the future researchers must determine what effects combinations of these pesticides will have on the environment and ultimately us.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64</TotalTime>
  <Words>435</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 Topic 2 - A Growing Concern  </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2 - A Growing Concern</dc:title>
  <dc:creator>HOME</dc:creator>
  <cp:lastModifiedBy>jshute</cp:lastModifiedBy>
  <cp:revision>12</cp:revision>
  <dcterms:created xsi:type="dcterms:W3CDTF">2013-05-08T03:10:57Z</dcterms:created>
  <dcterms:modified xsi:type="dcterms:W3CDTF">2013-05-08T14:28:22Z</dcterms:modified>
</cp:coreProperties>
</file>