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youtube.com/watch?v=9HXXQBz6Vv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P-ny3fYcZ0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Light and Optical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9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4138" y="346841"/>
            <a:ext cx="110043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Topic 1: What is Light?</a:t>
            </a:r>
            <a:endParaRPr lang="en-US" sz="3200" b="1" u="sng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2800" b="1" dirty="0"/>
              <a:t>The First Basic Principle of Light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smtClean="0"/>
              <a:t>Light </a:t>
            </a:r>
            <a:r>
              <a:rPr lang="en-US" sz="2400" i="1" dirty="0"/>
              <a:t>is a form of </a:t>
            </a:r>
            <a:r>
              <a:rPr lang="en-US" sz="2400" i="1" dirty="0" smtClean="0"/>
              <a:t>energy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When </a:t>
            </a:r>
            <a:r>
              <a:rPr lang="en-US" sz="2400" dirty="0"/>
              <a:t>light reaches a surface, it can be absorbed and transformed into other types of energy. 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8" y="2880347"/>
            <a:ext cx="2427890" cy="322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9" y="2880347"/>
            <a:ext cx="2695902" cy="322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29" y="2742983"/>
            <a:ext cx="3077030" cy="34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841" y="173421"/>
            <a:ext cx="1106739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sz="2800" b="1" i="1" u="sng" dirty="0"/>
              <a:t>Natural</a:t>
            </a:r>
            <a:r>
              <a:rPr lang="en-US" sz="2800" b="1" i="1" dirty="0"/>
              <a:t> </a:t>
            </a:r>
            <a:r>
              <a:rPr lang="en-US" sz="2800" b="1" dirty="0"/>
              <a:t>Light Sources </a:t>
            </a:r>
            <a:r>
              <a:rPr lang="en-US" dirty="0"/>
              <a:t>	</a:t>
            </a:r>
            <a:r>
              <a:rPr lang="en-US" dirty="0" smtClean="0"/>
              <a:t>								</a:t>
            </a:r>
            <a:r>
              <a:rPr lang="en-US" sz="2800" b="1" i="1" u="sng" dirty="0" smtClean="0"/>
              <a:t>Artificial</a:t>
            </a:r>
            <a:r>
              <a:rPr lang="en-US" sz="2800" b="1" i="1" dirty="0" smtClean="0"/>
              <a:t> </a:t>
            </a:r>
            <a:r>
              <a:rPr lang="en-US" sz="2800" b="1" dirty="0"/>
              <a:t>Light Sources </a:t>
            </a:r>
            <a:r>
              <a:rPr lang="en-US" dirty="0"/>
              <a:t>	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sz="2400" dirty="0"/>
              <a:t>Sun </a:t>
            </a:r>
            <a:r>
              <a:rPr lang="en-US" b="1" dirty="0" smtClean="0"/>
              <a:t>									</a:t>
            </a:r>
            <a:r>
              <a:rPr lang="en-US" sz="2400" b="1" dirty="0" smtClean="0">
                <a:solidFill>
                  <a:srgbClr val="C00000"/>
                </a:solidFill>
              </a:rPr>
              <a:t>Incandescent </a:t>
            </a: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	</a:t>
            </a:r>
            <a:r>
              <a:rPr lang="en-US" sz="2400" dirty="0" smtClean="0"/>
              <a:t>		Light Bulb</a:t>
            </a:r>
          </a:p>
          <a:p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heat causing a filament of metal to glow – visible light)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Minerals						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400" b="1" dirty="0" smtClean="0"/>
              <a:t>Florescent</a:t>
            </a:r>
            <a:r>
              <a:rPr lang="en-US" b="1" dirty="0" smtClean="0"/>
              <a:t> 								</a:t>
            </a:r>
            <a:r>
              <a:rPr lang="en-US" sz="2400" b="1" dirty="0" smtClean="0"/>
              <a:t>Florescent Tube	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 dirty="0" smtClean="0">
                <a:solidFill>
                  <a:srgbClr val="C00000"/>
                </a:solidFill>
              </a:rPr>
              <a:t>						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ultraviolet light is absorbed by fabric particles</a:t>
            </a:r>
            <a:r>
              <a:rPr lang="en-US" dirty="0" smtClean="0">
                <a:solidFill>
                  <a:srgbClr val="C00000"/>
                </a:solidFill>
              </a:rPr>
              <a:t>,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						 </a:t>
            </a:r>
            <a:r>
              <a:rPr lang="en-US" dirty="0">
                <a:solidFill>
                  <a:srgbClr val="C00000"/>
                </a:solidFill>
              </a:rPr>
              <a:t>which in turn emit some of the energy </a:t>
            </a:r>
            <a:r>
              <a:rPr lang="en-US" dirty="0" smtClean="0">
                <a:solidFill>
                  <a:srgbClr val="C00000"/>
                </a:solidFill>
              </a:rPr>
              <a:t>as</a:t>
            </a:r>
          </a:p>
          <a:p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									 </a:t>
            </a:r>
            <a:r>
              <a:rPr lang="en-US" dirty="0">
                <a:solidFill>
                  <a:srgbClr val="C00000"/>
                </a:solidFill>
              </a:rPr>
              <a:t>light – glowing) 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1923393"/>
            <a:ext cx="1910800" cy="1970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43" y="2018972"/>
            <a:ext cx="2353660" cy="177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1" y="4453758"/>
            <a:ext cx="3272221" cy="2380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16" y="4544124"/>
            <a:ext cx="3252818" cy="19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9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793" y="331076"/>
            <a:ext cx="1075208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	</a:t>
            </a:r>
            <a:r>
              <a:rPr lang="en-US" sz="2400" dirty="0" smtClean="0"/>
              <a:t>Coral</a:t>
            </a:r>
            <a:r>
              <a:rPr lang="en-US" b="1" dirty="0" smtClean="0"/>
              <a:t>						</a:t>
            </a:r>
            <a:r>
              <a:rPr lang="en-US" sz="2400" b="1" dirty="0" smtClean="0"/>
              <a:t>Phosphorescent 					</a:t>
            </a:r>
            <a:r>
              <a:rPr lang="en-US" sz="2400" dirty="0" smtClean="0"/>
              <a:t>Glow in the dark toys</a:t>
            </a:r>
            <a:endParaRPr lang="en-US" sz="2400" b="1" dirty="0" smtClean="0"/>
          </a:p>
          <a:p>
            <a:r>
              <a:rPr lang="en-US" sz="2400" b="1" dirty="0"/>
              <a:t>	</a:t>
            </a:r>
            <a:r>
              <a:rPr lang="en-US" sz="2400" b="1" dirty="0" smtClean="0"/>
              <a:t>					</a:t>
            </a: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light energy is stored and </a:t>
            </a:r>
            <a:r>
              <a:rPr lang="en-US" sz="2000" dirty="0" smtClean="0">
                <a:solidFill>
                  <a:srgbClr val="C00000"/>
                </a:solidFill>
              </a:rPr>
              <a:t>released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							later </a:t>
            </a:r>
            <a:r>
              <a:rPr lang="en-US" sz="2000" dirty="0">
                <a:solidFill>
                  <a:srgbClr val="C00000"/>
                </a:solidFill>
              </a:rPr>
              <a:t>as visible light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/>
              <a:t>	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Jellyfish </a:t>
            </a:r>
            <a:r>
              <a:rPr lang="en-US" dirty="0" smtClean="0"/>
              <a:t>   					</a:t>
            </a:r>
            <a:r>
              <a:rPr lang="en-US" sz="2400" dirty="0" smtClean="0"/>
              <a:t>	</a:t>
            </a:r>
            <a:r>
              <a:rPr lang="en-US" sz="2400" b="1" dirty="0" smtClean="0"/>
              <a:t>Bioluminescence</a:t>
            </a:r>
            <a:r>
              <a:rPr lang="en-US" sz="2400" dirty="0" smtClean="0"/>
              <a:t> 					Injected Plant life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</a:t>
            </a:r>
            <a:r>
              <a:rPr lang="en-US" sz="2400" dirty="0" smtClean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light produced by living organisms) </a:t>
            </a:r>
            <a:r>
              <a:rPr lang="en-US" dirty="0"/>
              <a:t>	</a:t>
            </a:r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	N/A							</a:t>
            </a:r>
            <a:r>
              <a:rPr lang="en-US" sz="2400" b="1" dirty="0" err="1" smtClean="0"/>
              <a:t>Chemiluminescent</a:t>
            </a:r>
            <a:r>
              <a:rPr lang="en-US" sz="2400" b="1" dirty="0" smtClean="0"/>
              <a:t>	</a:t>
            </a:r>
            <a:r>
              <a:rPr lang="en-US" sz="2400" b="1" dirty="0"/>
              <a:t>	</a:t>
            </a:r>
            <a:r>
              <a:rPr lang="en-US" sz="2400" dirty="0" smtClean="0"/>
              <a:t>Glow Sticks</a:t>
            </a:r>
            <a:r>
              <a:rPr lang="en-US" sz="2400" b="1" dirty="0" smtClean="0"/>
              <a:t>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				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light energy released by chemical reactions) </a:t>
            </a:r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69" y="758305"/>
            <a:ext cx="1718442" cy="15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4" y="958904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3310757"/>
            <a:ext cx="2074644" cy="1662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77" y="3222978"/>
            <a:ext cx="2486025" cy="1838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560" y="5139044"/>
            <a:ext cx="2857500" cy="164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841" y="252248"/>
            <a:ext cx="1113045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2"/>
              </a:rPr>
              <a:t>https://</a:t>
            </a:r>
            <a:r>
              <a:rPr lang="en-US" b="1" dirty="0" smtClean="0">
                <a:hlinkClick r:id="rId2"/>
              </a:rPr>
              <a:t>www.youtube.com/watch?v=9HXXQBz6Vv0</a:t>
            </a:r>
            <a:endParaRPr lang="en-US" b="1" dirty="0" smtClean="0"/>
          </a:p>
          <a:p>
            <a:endParaRPr lang="en-US" b="1" dirty="0"/>
          </a:p>
          <a:p>
            <a:endParaRPr lang="en-US" dirty="0"/>
          </a:p>
          <a:p>
            <a:r>
              <a:rPr lang="en-US" sz="2400" b="1" dirty="0" smtClean="0"/>
              <a:t>The Cost </a:t>
            </a:r>
            <a:r>
              <a:rPr lang="en-US" sz="2400" b="1" dirty="0"/>
              <a:t>of </a:t>
            </a:r>
            <a:r>
              <a:rPr lang="en-US" sz="2400" b="1" dirty="0" smtClean="0"/>
              <a:t>Lighting: </a:t>
            </a:r>
            <a:r>
              <a:rPr lang="en-US" sz="2000" dirty="0" smtClean="0"/>
              <a:t>See Handout at the end of this section of notes</a:t>
            </a:r>
          </a:p>
          <a:p>
            <a:endParaRPr lang="en-US" sz="2000" dirty="0"/>
          </a:p>
          <a:p>
            <a:r>
              <a:rPr lang="en-US" sz="2400" b="1" dirty="0"/>
              <a:t>The Ray Model of Light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Light </a:t>
            </a:r>
            <a:r>
              <a:rPr lang="en-US" sz="2000" dirty="0"/>
              <a:t>travels in straight </a:t>
            </a:r>
            <a:r>
              <a:rPr lang="en-US" sz="2000" dirty="0" smtClean="0"/>
              <a:t>lines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</a:t>
            </a:r>
            <a:r>
              <a:rPr lang="en-US" sz="2000" b="1" dirty="0"/>
              <a:t>ray </a:t>
            </a:r>
            <a:r>
              <a:rPr lang="en-US" sz="2000" dirty="0"/>
              <a:t>is a straight line that represents the path of a beam of light. The ray model helps to explain how </a:t>
            </a:r>
            <a:r>
              <a:rPr lang="en-US" sz="2000" b="1" dirty="0"/>
              <a:t>shadows </a:t>
            </a:r>
            <a:r>
              <a:rPr lang="en-US" sz="2000" dirty="0"/>
              <a:t>can be formed, when the ray of light is blocked by an object.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81" y="4085075"/>
            <a:ext cx="50577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372" y="283779"/>
            <a:ext cx="111619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the surface is</a:t>
            </a:r>
            <a:r>
              <a:rPr lang="en-US" sz="2000" u="sng" dirty="0"/>
              <a:t> </a:t>
            </a:r>
            <a:r>
              <a:rPr lang="en-US" sz="2000" b="1" u="sng" dirty="0"/>
              <a:t>transparent</a:t>
            </a:r>
            <a:r>
              <a:rPr lang="en-US" sz="2000" dirty="0"/>
              <a:t>, the light will </a:t>
            </a:r>
            <a:r>
              <a:rPr lang="en-US" sz="2000" b="1" dirty="0"/>
              <a:t>continue in a straight path </a:t>
            </a:r>
            <a:r>
              <a:rPr lang="en-US" sz="2000" dirty="0"/>
              <a:t>through the </a:t>
            </a:r>
            <a:r>
              <a:rPr lang="en-US" sz="2000" dirty="0" smtClean="0"/>
              <a:t>object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If </a:t>
            </a:r>
            <a:r>
              <a:rPr lang="en-US" sz="2000" dirty="0"/>
              <a:t>the surface is </a:t>
            </a:r>
            <a:r>
              <a:rPr lang="en-US" sz="2000" b="1" u="sng" dirty="0"/>
              <a:t>translucent</a:t>
            </a:r>
            <a:r>
              <a:rPr lang="en-US" sz="2000" dirty="0"/>
              <a:t>, the light will </a:t>
            </a:r>
            <a:r>
              <a:rPr lang="en-US" sz="2000" dirty="0" smtClean="0"/>
              <a:t>be</a:t>
            </a:r>
          </a:p>
          <a:p>
            <a:r>
              <a:rPr lang="en-US" sz="2000" dirty="0" smtClean="0"/>
              <a:t> </a:t>
            </a:r>
            <a:r>
              <a:rPr lang="en-US" sz="2000" b="1" dirty="0"/>
              <a:t>diverted (refracted) </a:t>
            </a:r>
            <a:r>
              <a:rPr lang="en-US" sz="2000" dirty="0"/>
              <a:t>after it passes through 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</a:t>
            </a:r>
            <a:r>
              <a:rPr lang="en-US" sz="2000" dirty="0"/>
              <a:t>the surface is </a:t>
            </a:r>
            <a:r>
              <a:rPr lang="en-US" sz="2000" b="1" u="sng" dirty="0"/>
              <a:t>opaque</a:t>
            </a:r>
            <a:r>
              <a:rPr lang="en-US" sz="2000" dirty="0"/>
              <a:t>, the light will be </a:t>
            </a:r>
            <a:r>
              <a:rPr lang="en-US" sz="2000" b="1" dirty="0"/>
              <a:t>blocked </a:t>
            </a:r>
            <a:r>
              <a:rPr lang="en-US" sz="2000" dirty="0"/>
              <a:t>and not allowed through the object </a:t>
            </a:r>
            <a:endParaRPr lang="en-US" sz="2000" dirty="0"/>
          </a:p>
        </p:txBody>
      </p:sp>
      <p:pic>
        <p:nvPicPr>
          <p:cNvPr id="1026" name="Picture 2" descr="http://www.tumblr.com/photo/1280/mmitchelldaviss/1502458926/1/tumblr_lbhx4ymjeH1qzuz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2" y="1250841"/>
            <a:ext cx="3751755" cy="302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4" y="1019507"/>
            <a:ext cx="3268875" cy="2338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69" y="5300537"/>
            <a:ext cx="2344683" cy="1557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2303" y="5549462"/>
            <a:ext cx="2963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www.youtube.com/watch?v=QP-ny3fYcZ0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228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1710</TotalTime>
  <Words>170</Words>
  <Application>Microsoft Office PowerPoint</Application>
  <PresentationFormat>Widescreen</PresentationFormat>
  <Paragraphs>69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Celestial</vt:lpstr>
      <vt:lpstr>Light and Optical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and Optical Systems</dc:title>
  <dc:creator>Joey Shute</dc:creator>
  <cp:lastModifiedBy>Joey Shute</cp:lastModifiedBy>
  <cp:revision>21</cp:revision>
  <dcterms:created xsi:type="dcterms:W3CDTF">2014-09-03T15:52:06Z</dcterms:created>
  <dcterms:modified xsi:type="dcterms:W3CDTF">2014-09-04T20:22:26Z</dcterms:modified>
</cp:coreProperties>
</file>