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4CBD7FBA-F1C3-4460-ABC0-75AB046C7AF8}" type="datetimeFigureOut">
              <a:rPr lang="en-CA" smtClean="0"/>
              <a:pPr/>
              <a:t>06/11/2012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319AD3D-C9FD-4BB4-A083-6D4896A7EC98}"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CBD7FBA-F1C3-4460-ABC0-75AB046C7AF8}" type="datetimeFigureOut">
              <a:rPr lang="en-CA" smtClean="0"/>
              <a:pPr/>
              <a:t>06/11/2012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319AD3D-C9FD-4BB4-A083-6D4896A7EC98}"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CBD7FBA-F1C3-4460-ABC0-75AB046C7AF8}" type="datetimeFigureOut">
              <a:rPr lang="en-CA" smtClean="0"/>
              <a:pPr/>
              <a:t>06/11/2012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319AD3D-C9FD-4BB4-A083-6D4896A7EC98}"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CBD7FBA-F1C3-4460-ABC0-75AB046C7AF8}" type="datetimeFigureOut">
              <a:rPr lang="en-CA" smtClean="0"/>
              <a:pPr/>
              <a:t>06/11/2012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319AD3D-C9FD-4BB4-A083-6D4896A7EC98}"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BD7FBA-F1C3-4460-ABC0-75AB046C7AF8}" type="datetimeFigureOut">
              <a:rPr lang="en-CA" smtClean="0"/>
              <a:pPr/>
              <a:t>06/11/2012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319AD3D-C9FD-4BB4-A083-6D4896A7EC98}"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CBD7FBA-F1C3-4460-ABC0-75AB046C7AF8}" type="datetimeFigureOut">
              <a:rPr lang="en-CA" smtClean="0"/>
              <a:pPr/>
              <a:t>06/11/2012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319AD3D-C9FD-4BB4-A083-6D4896A7EC98}"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CBD7FBA-F1C3-4460-ABC0-75AB046C7AF8}" type="datetimeFigureOut">
              <a:rPr lang="en-CA" smtClean="0"/>
              <a:pPr/>
              <a:t>06/11/2012</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6319AD3D-C9FD-4BB4-A083-6D4896A7EC98}"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CBD7FBA-F1C3-4460-ABC0-75AB046C7AF8}" type="datetimeFigureOut">
              <a:rPr lang="en-CA" smtClean="0"/>
              <a:pPr/>
              <a:t>06/11/2012</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6319AD3D-C9FD-4BB4-A083-6D4896A7EC98}"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BD7FBA-F1C3-4460-ABC0-75AB046C7AF8}" type="datetimeFigureOut">
              <a:rPr lang="en-CA" smtClean="0"/>
              <a:pPr/>
              <a:t>06/11/2012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6319AD3D-C9FD-4BB4-A083-6D4896A7EC98}"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BD7FBA-F1C3-4460-ABC0-75AB046C7AF8}" type="datetimeFigureOut">
              <a:rPr lang="en-CA" smtClean="0"/>
              <a:pPr/>
              <a:t>06/11/2012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319AD3D-C9FD-4BB4-A083-6D4896A7EC98}"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BD7FBA-F1C3-4460-ABC0-75AB046C7AF8}" type="datetimeFigureOut">
              <a:rPr lang="en-CA" smtClean="0"/>
              <a:pPr/>
              <a:t>06/11/2012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319AD3D-C9FD-4BB4-A083-6D4896A7EC98}"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D7FBA-F1C3-4460-ABC0-75AB046C7AF8}" type="datetimeFigureOut">
              <a:rPr lang="en-CA" smtClean="0"/>
              <a:pPr/>
              <a:t>06/11/2012</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9AD3D-C9FD-4BB4-A083-6D4896A7EC98}"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annotation_id=annotation_757980&amp;feature=iv&amp;src_vid=bswS-Ooe4iQ&amp;v=xIVixvcR4Jc"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sciencedaily.com/images/2008/05/080505211835-large.jpg" TargetMode="Externa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hyperlink" Target="http://www.youtube.com/watch?v=bswS-Ooe4iQ" TargetMode="Externa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hyperlink" Target="http://library.thinkquest.org/28855/pictures/honeypotant.jpg" TargetMode="Externa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2123658"/>
          </a:xfrm>
          <a:prstGeom prst="rect">
            <a:avLst/>
          </a:prstGeom>
          <a:noFill/>
        </p:spPr>
        <p:txBody>
          <a:bodyPr wrap="square" rtlCol="0">
            <a:spAutoFit/>
          </a:bodyPr>
          <a:lstStyle/>
          <a:p>
            <a:pPr algn="ctr"/>
            <a:r>
              <a:rPr lang="en-US" sz="2400" b="1" u="sng" dirty="0" smtClean="0"/>
              <a:t>Topic 2: Habitat and Lifestyle</a:t>
            </a:r>
          </a:p>
          <a:p>
            <a:endParaRPr lang="en-US" dirty="0"/>
          </a:p>
          <a:p>
            <a:r>
              <a:rPr lang="en-US" dirty="0" smtClean="0"/>
              <a:t>	Variations are not just physical differences. Variations can be the roles organisms play and how well they “play” them.</a:t>
            </a:r>
          </a:p>
          <a:p>
            <a:endParaRPr lang="en-US" dirty="0"/>
          </a:p>
          <a:p>
            <a:r>
              <a:rPr lang="en-US" b="1" dirty="0" smtClean="0"/>
              <a:t>Niches</a:t>
            </a:r>
            <a:r>
              <a:rPr lang="en-US" dirty="0" smtClean="0"/>
              <a:t> are what makes organisms who they are. A niche is an organism’s habitat, (where it lives), and what it does.</a:t>
            </a:r>
            <a:endParaRPr lang="en-CA" b="1" dirty="0"/>
          </a:p>
        </p:txBody>
      </p:sp>
      <p:pic>
        <p:nvPicPr>
          <p:cNvPr id="11266" name="Picture 2" descr="http://www.sorbor.com/blog/wp-content/gallery/dorm/cartoon-find_niche.jpg"/>
          <p:cNvPicPr>
            <a:picLocks noChangeAspect="1" noChangeArrowheads="1"/>
          </p:cNvPicPr>
          <p:nvPr/>
        </p:nvPicPr>
        <p:blipFill>
          <a:blip r:embed="rId2" cstate="print"/>
          <a:srcRect/>
          <a:stretch>
            <a:fillRect/>
          </a:stretch>
        </p:blipFill>
        <p:spPr bwMode="auto">
          <a:xfrm>
            <a:off x="1403648" y="2132856"/>
            <a:ext cx="5184576" cy="3384376"/>
          </a:xfrm>
          <a:prstGeom prst="rect">
            <a:avLst/>
          </a:prstGeom>
          <a:noFill/>
        </p:spPr>
      </p:pic>
      <p:sp>
        <p:nvSpPr>
          <p:cNvPr id="5" name="TextBox 4"/>
          <p:cNvSpPr txBox="1"/>
          <p:nvPr/>
        </p:nvSpPr>
        <p:spPr>
          <a:xfrm>
            <a:off x="467544" y="5661248"/>
            <a:ext cx="7560840" cy="923330"/>
          </a:xfrm>
          <a:prstGeom prst="rect">
            <a:avLst/>
          </a:prstGeom>
          <a:noFill/>
        </p:spPr>
        <p:txBody>
          <a:bodyPr wrap="square" rtlCol="0">
            <a:spAutoFit/>
          </a:bodyPr>
          <a:lstStyle/>
          <a:p>
            <a:r>
              <a:rPr lang="en-CA" dirty="0" smtClean="0">
                <a:hlinkClick r:id="rId3"/>
              </a:rPr>
              <a:t>http://</a:t>
            </a:r>
            <a:r>
              <a:rPr lang="en-CA" dirty="0" smtClean="0">
                <a:hlinkClick r:id="rId3"/>
              </a:rPr>
              <a:t>www.youtube.com/watch?annotation_id=annotation_757980&amp;feature=iv&amp;src_vid=bswS-Ooe4iQ&amp;v=xIVixvcR4Jc</a:t>
            </a:r>
            <a:endParaRPr lang="en-CA" dirty="0" smtClean="0"/>
          </a:p>
          <a:p>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970318"/>
          </a:xfrm>
          <a:prstGeom prst="rect">
            <a:avLst/>
          </a:prstGeom>
          <a:noFill/>
        </p:spPr>
        <p:txBody>
          <a:bodyPr wrap="square" rtlCol="0">
            <a:spAutoFit/>
          </a:bodyPr>
          <a:lstStyle/>
          <a:p>
            <a:r>
              <a:rPr lang="en-US" b="1" dirty="0" smtClean="0"/>
              <a:t>Variation and Competition</a:t>
            </a:r>
          </a:p>
          <a:p>
            <a:endParaRPr lang="en-US" b="1" dirty="0" smtClean="0"/>
          </a:p>
          <a:p>
            <a:r>
              <a:rPr lang="en-US" dirty="0"/>
              <a:t>	</a:t>
            </a:r>
            <a:r>
              <a:rPr lang="en-US" b="1" dirty="0" smtClean="0"/>
              <a:t>Competition</a:t>
            </a:r>
            <a:r>
              <a:rPr lang="en-US" dirty="0" smtClean="0"/>
              <a:t> occurs when basic resources are in demand, (scarce). It can be between members of the same species or between different species.  When a competition takes place </a:t>
            </a:r>
            <a:r>
              <a:rPr lang="en-US" b="1" dirty="0" smtClean="0"/>
              <a:t>variations</a:t>
            </a:r>
            <a:r>
              <a:rPr lang="en-US" dirty="0" smtClean="0"/>
              <a:t> between the organisms involved can give one an advantage and the other a disadvantage. (Whether they belong to the same species or not.)</a:t>
            </a:r>
          </a:p>
          <a:p>
            <a:endParaRPr lang="en-US" dirty="0"/>
          </a:p>
          <a:p>
            <a:r>
              <a:rPr lang="en-US" dirty="0" smtClean="0"/>
              <a:t>	The better adapted organism in the competition will have a higher reproduction rate and can eventually “conquer” the habitat. The less successful organism would have to change food sources or move to another habitat in order to survive.</a:t>
            </a:r>
          </a:p>
          <a:p>
            <a:endParaRPr lang="en-US" dirty="0"/>
          </a:p>
          <a:p>
            <a:r>
              <a:rPr lang="en-US" dirty="0" smtClean="0"/>
              <a:t>	Certain species avoid competition by eating a different food source or by altering their behaviours. These changes effectively change their niches and increase the variation within the species.</a:t>
            </a:r>
            <a:endParaRPr lang="en-CA" dirty="0"/>
          </a:p>
        </p:txBody>
      </p:sp>
      <p:pic>
        <p:nvPicPr>
          <p:cNvPr id="14338" name="Picture 2" descr="http://siouxlandchamber.files.wordpress.com/2010/06/536314523_6d4ca40111_o.jpg"/>
          <p:cNvPicPr>
            <a:picLocks noChangeAspect="1" noChangeArrowheads="1"/>
          </p:cNvPicPr>
          <p:nvPr/>
        </p:nvPicPr>
        <p:blipFill>
          <a:blip r:embed="rId2" cstate="print"/>
          <a:srcRect/>
          <a:stretch>
            <a:fillRect/>
          </a:stretch>
        </p:blipFill>
        <p:spPr bwMode="auto">
          <a:xfrm>
            <a:off x="6156176" y="4005064"/>
            <a:ext cx="2664296" cy="2557636"/>
          </a:xfrm>
          <a:prstGeom prst="rect">
            <a:avLst/>
          </a:prstGeom>
          <a:noFill/>
        </p:spPr>
      </p:pic>
      <p:sp>
        <p:nvSpPr>
          <p:cNvPr id="4" name="TextBox 3"/>
          <p:cNvSpPr txBox="1"/>
          <p:nvPr/>
        </p:nvSpPr>
        <p:spPr>
          <a:xfrm>
            <a:off x="6228184" y="3717032"/>
            <a:ext cx="2664296" cy="369332"/>
          </a:xfrm>
          <a:prstGeom prst="rect">
            <a:avLst/>
          </a:prstGeom>
          <a:noFill/>
        </p:spPr>
        <p:txBody>
          <a:bodyPr wrap="square" rtlCol="0">
            <a:spAutoFit/>
          </a:bodyPr>
          <a:lstStyle/>
          <a:p>
            <a:pPr algn="ctr"/>
            <a:r>
              <a:rPr lang="en-US" dirty="0" smtClean="0"/>
              <a:t>Loris</a:t>
            </a:r>
            <a:endParaRPr lang="en-CA" dirty="0"/>
          </a:p>
        </p:txBody>
      </p:sp>
      <p:pic>
        <p:nvPicPr>
          <p:cNvPr id="14340" name="Picture 4" descr="http://www.darlynemurawski.com/programs.jpg"/>
          <p:cNvPicPr>
            <a:picLocks noChangeAspect="1" noChangeArrowheads="1"/>
          </p:cNvPicPr>
          <p:nvPr/>
        </p:nvPicPr>
        <p:blipFill>
          <a:blip r:embed="rId3" cstate="print"/>
          <a:srcRect/>
          <a:stretch>
            <a:fillRect/>
          </a:stretch>
        </p:blipFill>
        <p:spPr bwMode="auto">
          <a:xfrm>
            <a:off x="467544" y="4038599"/>
            <a:ext cx="3096344" cy="2342729"/>
          </a:xfrm>
          <a:prstGeom prst="rect">
            <a:avLst/>
          </a:prstGeom>
          <a:noFill/>
        </p:spPr>
      </p:pic>
      <p:sp>
        <p:nvSpPr>
          <p:cNvPr id="6" name="TextBox 5"/>
          <p:cNvSpPr txBox="1"/>
          <p:nvPr/>
        </p:nvSpPr>
        <p:spPr>
          <a:xfrm>
            <a:off x="3707904" y="4077072"/>
            <a:ext cx="2160240" cy="646331"/>
          </a:xfrm>
          <a:prstGeom prst="rect">
            <a:avLst/>
          </a:prstGeom>
          <a:noFill/>
        </p:spPr>
        <p:txBody>
          <a:bodyPr wrap="square" rtlCol="0">
            <a:spAutoFit/>
          </a:bodyPr>
          <a:lstStyle/>
          <a:p>
            <a:r>
              <a:rPr lang="en-US" dirty="0" smtClean="0"/>
              <a:t>Orange Spicebush caterpillar</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308324"/>
          </a:xfrm>
          <a:prstGeom prst="rect">
            <a:avLst/>
          </a:prstGeom>
          <a:noFill/>
        </p:spPr>
        <p:txBody>
          <a:bodyPr wrap="square" rtlCol="0">
            <a:spAutoFit/>
          </a:bodyPr>
          <a:lstStyle/>
          <a:p>
            <a:r>
              <a:rPr lang="en-US" b="1" dirty="0" smtClean="0"/>
              <a:t>The Broad Niche</a:t>
            </a:r>
          </a:p>
          <a:p>
            <a:r>
              <a:rPr lang="en-US" b="1" dirty="0"/>
              <a:t>	</a:t>
            </a:r>
            <a:r>
              <a:rPr lang="en-US" dirty="0" smtClean="0"/>
              <a:t>In order for animals to survive the Canadian ecosystem they must have a </a:t>
            </a:r>
            <a:r>
              <a:rPr lang="en-US" b="1" dirty="0" smtClean="0"/>
              <a:t>broad niche</a:t>
            </a:r>
            <a:r>
              <a:rPr lang="en-US" dirty="0" smtClean="0"/>
              <a:t>. They must be able to adjust their diet depending on the seasons and changing conditions. They must have adaptations that allow them to survive major temperature differences.  Canadian species are typically </a:t>
            </a:r>
            <a:r>
              <a:rPr lang="en-US" b="1" dirty="0" smtClean="0"/>
              <a:t>generalists</a:t>
            </a:r>
            <a:r>
              <a:rPr lang="en-US" dirty="0" smtClean="0"/>
              <a:t>. This allows them to grow to a large population and spread over large areas. Our ecosystem tends to have low diversity, but it includes large numbers of the species.</a:t>
            </a:r>
          </a:p>
          <a:p>
            <a:endParaRPr lang="en-CA" b="1" dirty="0"/>
          </a:p>
        </p:txBody>
      </p:sp>
      <p:pic>
        <p:nvPicPr>
          <p:cNvPr id="15362" name="Picture 2" descr="http://media.canada.com/1c80e43f-6eb3-4724-8464-0291601cdf8f/gopher070307.JPG"/>
          <p:cNvPicPr>
            <a:picLocks noChangeAspect="1" noChangeArrowheads="1"/>
          </p:cNvPicPr>
          <p:nvPr/>
        </p:nvPicPr>
        <p:blipFill>
          <a:blip r:embed="rId2" cstate="print"/>
          <a:srcRect/>
          <a:stretch>
            <a:fillRect/>
          </a:stretch>
        </p:blipFill>
        <p:spPr bwMode="auto">
          <a:xfrm>
            <a:off x="179512" y="2348880"/>
            <a:ext cx="3888431" cy="4219947"/>
          </a:xfrm>
          <a:prstGeom prst="rect">
            <a:avLst/>
          </a:prstGeom>
          <a:noFill/>
        </p:spPr>
      </p:pic>
      <p:pic>
        <p:nvPicPr>
          <p:cNvPr id="15364" name="Picture 4" descr="http://www.english-country-garden.com/a/i/birds/magpie-3.jpg"/>
          <p:cNvPicPr>
            <a:picLocks noChangeAspect="1" noChangeArrowheads="1"/>
          </p:cNvPicPr>
          <p:nvPr/>
        </p:nvPicPr>
        <p:blipFill>
          <a:blip r:embed="rId3" cstate="print"/>
          <a:srcRect/>
          <a:stretch>
            <a:fillRect/>
          </a:stretch>
        </p:blipFill>
        <p:spPr bwMode="auto">
          <a:xfrm>
            <a:off x="4139952" y="2348880"/>
            <a:ext cx="4762500" cy="36957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585323"/>
          </a:xfrm>
          <a:prstGeom prst="rect">
            <a:avLst/>
          </a:prstGeom>
          <a:noFill/>
        </p:spPr>
        <p:txBody>
          <a:bodyPr wrap="square" rtlCol="0">
            <a:spAutoFit/>
          </a:bodyPr>
          <a:lstStyle/>
          <a:p>
            <a:r>
              <a:rPr lang="en-US" b="1" dirty="0" smtClean="0"/>
              <a:t>Diversity in the Tropics: The Dangers of a Narrow Niche</a:t>
            </a:r>
            <a:endParaRPr lang="en-US" dirty="0" smtClean="0"/>
          </a:p>
          <a:p>
            <a:r>
              <a:rPr lang="en-US" b="1" dirty="0"/>
              <a:t>	</a:t>
            </a:r>
            <a:r>
              <a:rPr lang="en-US" dirty="0" smtClean="0"/>
              <a:t>Areas that have temperatures and food supplies that do not change contain organisms that are </a:t>
            </a:r>
            <a:r>
              <a:rPr lang="en-US" b="1" dirty="0" smtClean="0"/>
              <a:t>specialists</a:t>
            </a:r>
            <a:r>
              <a:rPr lang="en-US" dirty="0" smtClean="0"/>
              <a:t>. These specialists perform their specific roles well but have very </a:t>
            </a:r>
            <a:r>
              <a:rPr lang="en-US" b="1" dirty="0" smtClean="0"/>
              <a:t>narrow niches</a:t>
            </a:r>
            <a:r>
              <a:rPr lang="en-US" dirty="0" smtClean="0"/>
              <a:t>. (They are adapted well to obtaining one food source) Since the organisms are specialists there can be many different species in one habitat but a single species cannot spread over a great area. The tropics will have areas with very high diversity but with low populations. This can be dangerous because if the conditions of the species environment change the specialist cannot adapt nor move to another habitat. Since the populations of the species are small to begin with they deplete more quickly than generalists.</a:t>
            </a:r>
            <a:endParaRPr lang="en-CA" b="1" dirty="0"/>
          </a:p>
        </p:txBody>
      </p:sp>
      <p:pic>
        <p:nvPicPr>
          <p:cNvPr id="16386" name="Picture 2" descr="Scientists have found that tropical species are more at risk from climate change. Photo: Orange-eyed tree frog. Credit: rainforest_harley/flickr"/>
          <p:cNvPicPr>
            <a:picLocks noChangeAspect="1" noChangeArrowheads="1"/>
          </p:cNvPicPr>
          <p:nvPr/>
        </p:nvPicPr>
        <p:blipFill>
          <a:blip r:embed="rId2" cstate="print"/>
          <a:srcRect/>
          <a:stretch>
            <a:fillRect/>
          </a:stretch>
        </p:blipFill>
        <p:spPr bwMode="auto">
          <a:xfrm>
            <a:off x="179512" y="2636912"/>
            <a:ext cx="2952328" cy="2304256"/>
          </a:xfrm>
          <a:prstGeom prst="rect">
            <a:avLst/>
          </a:prstGeom>
          <a:noFill/>
        </p:spPr>
      </p:pic>
      <p:pic>
        <p:nvPicPr>
          <p:cNvPr id="16388" name="Picture 4" descr="http://www.sciencedaily.com/images/2008/05/080505211835.jpg">
            <a:hlinkClick r:id="rId3"/>
          </p:cNvPr>
          <p:cNvPicPr>
            <a:picLocks noChangeAspect="1" noChangeArrowheads="1"/>
          </p:cNvPicPr>
          <p:nvPr/>
        </p:nvPicPr>
        <p:blipFill>
          <a:blip r:embed="rId4" cstate="print"/>
          <a:srcRect/>
          <a:stretch>
            <a:fillRect/>
          </a:stretch>
        </p:blipFill>
        <p:spPr bwMode="auto">
          <a:xfrm>
            <a:off x="3563888" y="2708920"/>
            <a:ext cx="1944216" cy="2088232"/>
          </a:xfrm>
          <a:prstGeom prst="rect">
            <a:avLst/>
          </a:prstGeom>
          <a:noFill/>
        </p:spPr>
      </p:pic>
      <p:sp>
        <p:nvSpPr>
          <p:cNvPr id="5" name="TextBox 4"/>
          <p:cNvSpPr txBox="1"/>
          <p:nvPr/>
        </p:nvSpPr>
        <p:spPr>
          <a:xfrm>
            <a:off x="179512" y="5013176"/>
            <a:ext cx="2952328" cy="369332"/>
          </a:xfrm>
          <a:prstGeom prst="rect">
            <a:avLst/>
          </a:prstGeom>
          <a:noFill/>
        </p:spPr>
        <p:txBody>
          <a:bodyPr wrap="square" rtlCol="0">
            <a:spAutoFit/>
          </a:bodyPr>
          <a:lstStyle/>
          <a:p>
            <a:r>
              <a:rPr lang="en-US" dirty="0" smtClean="0"/>
              <a:t>Orange eyed tree frog</a:t>
            </a:r>
            <a:endParaRPr lang="en-CA" dirty="0"/>
          </a:p>
        </p:txBody>
      </p:sp>
      <p:sp>
        <p:nvSpPr>
          <p:cNvPr id="6" name="TextBox 5"/>
          <p:cNvSpPr txBox="1"/>
          <p:nvPr/>
        </p:nvSpPr>
        <p:spPr>
          <a:xfrm>
            <a:off x="3563888" y="4941168"/>
            <a:ext cx="1944216" cy="369332"/>
          </a:xfrm>
          <a:prstGeom prst="rect">
            <a:avLst/>
          </a:prstGeom>
          <a:noFill/>
        </p:spPr>
        <p:txBody>
          <a:bodyPr wrap="square" rtlCol="0">
            <a:spAutoFit/>
          </a:bodyPr>
          <a:lstStyle/>
          <a:p>
            <a:r>
              <a:rPr lang="en-US" dirty="0" smtClean="0"/>
              <a:t>Leaf beetle</a:t>
            </a:r>
            <a:endParaRPr lang="en-CA" dirty="0"/>
          </a:p>
        </p:txBody>
      </p:sp>
      <p:pic>
        <p:nvPicPr>
          <p:cNvPr id="16390" name="Picture 6" descr="http://www.tropical-rainforest-animals.com/image-files/jaguar.jpg"/>
          <p:cNvPicPr>
            <a:picLocks noChangeAspect="1" noChangeArrowheads="1"/>
          </p:cNvPicPr>
          <p:nvPr/>
        </p:nvPicPr>
        <p:blipFill>
          <a:blip r:embed="rId5" cstate="print"/>
          <a:srcRect/>
          <a:stretch>
            <a:fillRect/>
          </a:stretch>
        </p:blipFill>
        <p:spPr bwMode="auto">
          <a:xfrm>
            <a:off x="5868144" y="2492896"/>
            <a:ext cx="3123381" cy="4135388"/>
          </a:xfrm>
          <a:prstGeom prst="rect">
            <a:avLst/>
          </a:prstGeom>
          <a:noFill/>
        </p:spPr>
      </p:pic>
      <p:sp>
        <p:nvSpPr>
          <p:cNvPr id="8" name="TextBox 7"/>
          <p:cNvSpPr txBox="1"/>
          <p:nvPr/>
        </p:nvSpPr>
        <p:spPr>
          <a:xfrm>
            <a:off x="4932040" y="5877272"/>
            <a:ext cx="2664296" cy="369332"/>
          </a:xfrm>
          <a:prstGeom prst="rect">
            <a:avLst/>
          </a:prstGeom>
          <a:noFill/>
        </p:spPr>
        <p:txBody>
          <a:bodyPr wrap="square" rtlCol="0">
            <a:spAutoFit/>
          </a:bodyPr>
          <a:lstStyle/>
          <a:p>
            <a:r>
              <a:rPr lang="en-US" dirty="0" smtClean="0"/>
              <a:t>Jaguar</a:t>
            </a:r>
            <a:endParaRPr lang="en-CA" dirty="0"/>
          </a:p>
        </p:txBody>
      </p:sp>
      <p:sp>
        <p:nvSpPr>
          <p:cNvPr id="9" name="TextBox 8"/>
          <p:cNvSpPr txBox="1"/>
          <p:nvPr/>
        </p:nvSpPr>
        <p:spPr>
          <a:xfrm>
            <a:off x="323528" y="5661248"/>
            <a:ext cx="4464496" cy="923330"/>
          </a:xfrm>
          <a:prstGeom prst="rect">
            <a:avLst/>
          </a:prstGeom>
          <a:noFill/>
        </p:spPr>
        <p:txBody>
          <a:bodyPr wrap="square" rtlCol="0">
            <a:spAutoFit/>
          </a:bodyPr>
          <a:lstStyle/>
          <a:p>
            <a:r>
              <a:rPr lang="en-CA" dirty="0" smtClean="0">
                <a:hlinkClick r:id="rId6"/>
              </a:rPr>
              <a:t>http://</a:t>
            </a:r>
            <a:r>
              <a:rPr lang="en-CA" dirty="0" smtClean="0">
                <a:hlinkClick r:id="rId6"/>
              </a:rPr>
              <a:t>www.youtube.com/watch?v=bswS-Ooe4iQ</a:t>
            </a:r>
            <a:endParaRPr lang="en-CA" dirty="0" smtClean="0"/>
          </a:p>
          <a:p>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200329"/>
          </a:xfrm>
          <a:prstGeom prst="rect">
            <a:avLst/>
          </a:prstGeom>
          <a:noFill/>
        </p:spPr>
        <p:txBody>
          <a:bodyPr wrap="square" rtlCol="0">
            <a:spAutoFit/>
          </a:bodyPr>
          <a:lstStyle/>
          <a:p>
            <a:r>
              <a:rPr lang="en-US" b="1" dirty="0" smtClean="0"/>
              <a:t>Dependencies Between Species</a:t>
            </a:r>
            <a:endParaRPr lang="en-US" dirty="0" smtClean="0"/>
          </a:p>
          <a:p>
            <a:r>
              <a:rPr lang="en-US" b="1" dirty="0"/>
              <a:t>	</a:t>
            </a:r>
            <a:r>
              <a:rPr lang="en-US" b="1" dirty="0" smtClean="0"/>
              <a:t>Symbiotic relationships:</a:t>
            </a:r>
            <a:endParaRPr lang="en-US" dirty="0" smtClean="0"/>
          </a:p>
          <a:p>
            <a:endParaRPr lang="en-US" b="1" dirty="0" smtClean="0"/>
          </a:p>
          <a:p>
            <a:r>
              <a:rPr lang="en-US" b="1" dirty="0"/>
              <a:t>	</a:t>
            </a:r>
            <a:r>
              <a:rPr lang="en-US" dirty="0" smtClean="0"/>
              <a:t>Mutualism: The relationship benefits both species.</a:t>
            </a:r>
            <a:endParaRPr lang="en-CA" b="1" dirty="0"/>
          </a:p>
        </p:txBody>
      </p:sp>
      <p:pic>
        <p:nvPicPr>
          <p:cNvPr id="17412" name="Picture 4" descr="http://www.cbu.edu/~seisen/ExamplesOfMutualism_files/image005.jpg"/>
          <p:cNvPicPr>
            <a:picLocks noChangeAspect="1" noChangeArrowheads="1"/>
          </p:cNvPicPr>
          <p:nvPr/>
        </p:nvPicPr>
        <p:blipFill>
          <a:blip r:embed="rId2" cstate="print"/>
          <a:srcRect/>
          <a:stretch>
            <a:fillRect/>
          </a:stretch>
        </p:blipFill>
        <p:spPr bwMode="auto">
          <a:xfrm>
            <a:off x="2483768" y="4293096"/>
            <a:ext cx="2924175" cy="1895475"/>
          </a:xfrm>
          <a:prstGeom prst="rect">
            <a:avLst/>
          </a:prstGeom>
          <a:noFill/>
        </p:spPr>
      </p:pic>
      <p:sp>
        <p:nvSpPr>
          <p:cNvPr id="5" name="TextBox 4"/>
          <p:cNvSpPr txBox="1"/>
          <p:nvPr/>
        </p:nvSpPr>
        <p:spPr>
          <a:xfrm>
            <a:off x="0" y="3645024"/>
            <a:ext cx="9144000" cy="369332"/>
          </a:xfrm>
          <a:prstGeom prst="rect">
            <a:avLst/>
          </a:prstGeom>
          <a:noFill/>
        </p:spPr>
        <p:txBody>
          <a:bodyPr wrap="square" rtlCol="0">
            <a:spAutoFit/>
          </a:bodyPr>
          <a:lstStyle/>
          <a:p>
            <a:r>
              <a:rPr lang="en-US" dirty="0" smtClean="0"/>
              <a:t>	Commensalism: The relationship benefits one species the other is not affected.</a:t>
            </a:r>
          </a:p>
        </p:txBody>
      </p:sp>
      <p:pic>
        <p:nvPicPr>
          <p:cNvPr id="17416" name="Picture 8" descr="http://www.wolaver.org/animals/crocodile-plover.jpg"/>
          <p:cNvPicPr>
            <a:picLocks noChangeAspect="1" noChangeArrowheads="1"/>
          </p:cNvPicPr>
          <p:nvPr/>
        </p:nvPicPr>
        <p:blipFill>
          <a:blip r:embed="rId3" cstate="print"/>
          <a:srcRect/>
          <a:stretch>
            <a:fillRect/>
          </a:stretch>
        </p:blipFill>
        <p:spPr bwMode="auto">
          <a:xfrm>
            <a:off x="1043608" y="1124744"/>
            <a:ext cx="5115892" cy="252028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1"/>
          </a:xfrm>
          <a:prstGeom prst="rect">
            <a:avLst/>
          </a:prstGeom>
          <a:noFill/>
        </p:spPr>
        <p:txBody>
          <a:bodyPr wrap="square" rtlCol="0">
            <a:spAutoFit/>
          </a:bodyPr>
          <a:lstStyle/>
          <a:p>
            <a:r>
              <a:rPr lang="en-US" dirty="0" smtClean="0"/>
              <a:t>	Parasitism: The relationship harms one species, (host), while benefiting the other (parasite).</a:t>
            </a:r>
            <a:endParaRPr lang="en-CA" dirty="0"/>
          </a:p>
        </p:txBody>
      </p:sp>
      <p:pic>
        <p:nvPicPr>
          <p:cNvPr id="18436" name="Picture 4" descr="http://www.thefrown.com/images/_content_words/episode/07/355_1.jpg"/>
          <p:cNvPicPr>
            <a:picLocks noChangeAspect="1" noChangeArrowheads="1"/>
          </p:cNvPicPr>
          <p:nvPr/>
        </p:nvPicPr>
        <p:blipFill>
          <a:blip r:embed="rId2" cstate="print"/>
          <a:srcRect/>
          <a:stretch>
            <a:fillRect/>
          </a:stretch>
        </p:blipFill>
        <p:spPr bwMode="auto">
          <a:xfrm>
            <a:off x="2339752" y="620688"/>
            <a:ext cx="2857500" cy="1933575"/>
          </a:xfrm>
          <a:prstGeom prst="rect">
            <a:avLst/>
          </a:prstGeom>
          <a:noFill/>
        </p:spPr>
      </p:pic>
      <p:sp>
        <p:nvSpPr>
          <p:cNvPr id="6" name="TextBox 5"/>
          <p:cNvSpPr txBox="1"/>
          <p:nvPr/>
        </p:nvSpPr>
        <p:spPr>
          <a:xfrm>
            <a:off x="0" y="2636912"/>
            <a:ext cx="9144000" cy="923330"/>
          </a:xfrm>
          <a:prstGeom prst="rect">
            <a:avLst/>
          </a:prstGeom>
          <a:noFill/>
        </p:spPr>
        <p:txBody>
          <a:bodyPr wrap="square" rtlCol="0">
            <a:spAutoFit/>
          </a:bodyPr>
          <a:lstStyle/>
          <a:p>
            <a:r>
              <a:rPr lang="en-US" b="1" dirty="0" smtClean="0"/>
              <a:t>Life in the Extreme</a:t>
            </a:r>
            <a:endParaRPr lang="en-US" dirty="0" smtClean="0"/>
          </a:p>
          <a:p>
            <a:r>
              <a:rPr lang="en-US" b="1" dirty="0" smtClean="0"/>
              <a:t>	</a:t>
            </a:r>
            <a:r>
              <a:rPr lang="en-US" dirty="0" smtClean="0"/>
              <a:t>Certain organisms are adapted to living in extreme environments, (heat, cold, darkness etc.)   Many of the adaptations are not understood by Science as of yet.</a:t>
            </a:r>
            <a:endParaRPr lang="en-CA" b="1" dirty="0"/>
          </a:p>
        </p:txBody>
      </p:sp>
      <p:pic>
        <p:nvPicPr>
          <p:cNvPr id="18438" name="Picture 6" descr="http://www.mbari.org/data/info/grimpo.jpg"/>
          <p:cNvPicPr>
            <a:picLocks noChangeAspect="1" noChangeArrowheads="1"/>
          </p:cNvPicPr>
          <p:nvPr/>
        </p:nvPicPr>
        <p:blipFill>
          <a:blip r:embed="rId3" cstate="print"/>
          <a:srcRect/>
          <a:stretch>
            <a:fillRect/>
          </a:stretch>
        </p:blipFill>
        <p:spPr bwMode="auto">
          <a:xfrm>
            <a:off x="0" y="4077072"/>
            <a:ext cx="3048000" cy="2181226"/>
          </a:xfrm>
          <a:prstGeom prst="rect">
            <a:avLst/>
          </a:prstGeom>
          <a:noFill/>
        </p:spPr>
      </p:pic>
      <p:sp>
        <p:nvSpPr>
          <p:cNvPr id="8" name="TextBox 7"/>
          <p:cNvSpPr txBox="1"/>
          <p:nvPr/>
        </p:nvSpPr>
        <p:spPr>
          <a:xfrm>
            <a:off x="179512" y="6453336"/>
            <a:ext cx="3024336" cy="369332"/>
          </a:xfrm>
          <a:prstGeom prst="rect">
            <a:avLst/>
          </a:prstGeom>
          <a:noFill/>
        </p:spPr>
        <p:txBody>
          <a:bodyPr wrap="square" rtlCol="0">
            <a:spAutoFit/>
          </a:bodyPr>
          <a:lstStyle/>
          <a:p>
            <a:r>
              <a:rPr lang="en-US" dirty="0" smtClean="0"/>
              <a:t>Dumbo Octopus</a:t>
            </a:r>
            <a:endParaRPr lang="en-CA" dirty="0"/>
          </a:p>
        </p:txBody>
      </p:sp>
      <p:sp>
        <p:nvSpPr>
          <p:cNvPr id="10" name="TextBox 9"/>
          <p:cNvSpPr txBox="1"/>
          <p:nvPr/>
        </p:nvSpPr>
        <p:spPr>
          <a:xfrm>
            <a:off x="3563888" y="6488668"/>
            <a:ext cx="1872208" cy="369332"/>
          </a:xfrm>
          <a:prstGeom prst="rect">
            <a:avLst/>
          </a:prstGeom>
          <a:noFill/>
        </p:spPr>
        <p:txBody>
          <a:bodyPr wrap="square" rtlCol="0">
            <a:spAutoFit/>
          </a:bodyPr>
          <a:lstStyle/>
          <a:p>
            <a:r>
              <a:rPr lang="en-US" dirty="0" smtClean="0"/>
              <a:t>Antarctic Ice Fish</a:t>
            </a:r>
            <a:endParaRPr lang="en-CA" dirty="0"/>
          </a:p>
        </p:txBody>
      </p:sp>
      <p:pic>
        <p:nvPicPr>
          <p:cNvPr id="18442" name="Picture 10" descr="1. Antarctic ice fish"/>
          <p:cNvPicPr>
            <a:picLocks noChangeAspect="1" noChangeArrowheads="1"/>
          </p:cNvPicPr>
          <p:nvPr/>
        </p:nvPicPr>
        <p:blipFill>
          <a:blip r:embed="rId4" cstate="print"/>
          <a:srcRect/>
          <a:stretch>
            <a:fillRect/>
          </a:stretch>
        </p:blipFill>
        <p:spPr bwMode="auto">
          <a:xfrm>
            <a:off x="3059832" y="4149080"/>
            <a:ext cx="3456384" cy="2281436"/>
          </a:xfrm>
          <a:prstGeom prst="rect">
            <a:avLst/>
          </a:prstGeom>
          <a:noFill/>
        </p:spPr>
      </p:pic>
      <p:pic>
        <p:nvPicPr>
          <p:cNvPr id="18444" name="Picture 12" descr="http://library.thinkquest.org/28855/pictures/honeypotant.jpg">
            <a:hlinkClick r:id="rId5"/>
          </p:cNvPr>
          <p:cNvPicPr>
            <a:picLocks noChangeAspect="1" noChangeArrowheads="1"/>
          </p:cNvPicPr>
          <p:nvPr/>
        </p:nvPicPr>
        <p:blipFill>
          <a:blip r:embed="rId6" cstate="print"/>
          <a:srcRect/>
          <a:stretch>
            <a:fillRect/>
          </a:stretch>
        </p:blipFill>
        <p:spPr bwMode="auto">
          <a:xfrm>
            <a:off x="6623720" y="3573016"/>
            <a:ext cx="2520280" cy="2520280"/>
          </a:xfrm>
          <a:prstGeom prst="rect">
            <a:avLst/>
          </a:prstGeom>
          <a:noFill/>
        </p:spPr>
      </p:pic>
      <p:sp>
        <p:nvSpPr>
          <p:cNvPr id="13" name="TextBox 12"/>
          <p:cNvSpPr txBox="1"/>
          <p:nvPr/>
        </p:nvSpPr>
        <p:spPr>
          <a:xfrm>
            <a:off x="6660232" y="6165304"/>
            <a:ext cx="2483768" cy="369332"/>
          </a:xfrm>
          <a:prstGeom prst="rect">
            <a:avLst/>
          </a:prstGeom>
          <a:noFill/>
        </p:spPr>
        <p:txBody>
          <a:bodyPr wrap="square" rtlCol="0">
            <a:spAutoFit/>
          </a:bodyPr>
          <a:lstStyle/>
          <a:p>
            <a:r>
              <a:rPr lang="en-US" dirty="0" smtClean="0"/>
              <a:t>Honey Pot Ant</a:t>
            </a:r>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55</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Shute Family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Joey</dc:creator>
  <cp:lastModifiedBy>HOME</cp:lastModifiedBy>
  <cp:revision>23</cp:revision>
  <dcterms:created xsi:type="dcterms:W3CDTF">2010-11-09T02:07:06Z</dcterms:created>
  <dcterms:modified xsi:type="dcterms:W3CDTF">2012-11-07T05:05:49Z</dcterms:modified>
</cp:coreProperties>
</file>