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BC1903A-4D97-4E5F-A594-9A0200DA10BF}" type="datetimeFigureOut">
              <a:rPr lang="en-CA" smtClean="0"/>
              <a:t>13/10/2014</a:t>
            </a:fld>
            <a:endParaRPr lang="en-CA"/>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CA"/>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0FA025-7FA1-4C9D-A3CE-5B3B72042C56}"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C1903A-4D97-4E5F-A594-9A0200DA10BF}" type="datetimeFigureOut">
              <a:rPr lang="en-CA" smtClean="0"/>
              <a:t>13/10/2014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0FA025-7FA1-4C9D-A3CE-5B3B72042C5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C1903A-4D97-4E5F-A594-9A0200DA10BF}" type="datetimeFigureOut">
              <a:rPr lang="en-CA" smtClean="0"/>
              <a:t>13/10/2014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0FA025-7FA1-4C9D-A3CE-5B3B72042C5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BC1903A-4D97-4E5F-A594-9A0200DA10BF}" type="datetimeFigureOut">
              <a:rPr lang="en-CA" smtClean="0"/>
              <a:t>13/10/2014</a:t>
            </a:fld>
            <a:endParaRPr lang="en-CA"/>
          </a:p>
        </p:txBody>
      </p:sp>
      <p:sp>
        <p:nvSpPr>
          <p:cNvPr id="5" name="Footer Placeholder 4"/>
          <p:cNvSpPr>
            <a:spLocks noGrp="1"/>
          </p:cNvSpPr>
          <p:nvPr>
            <p:ph type="ftr" sz="quarter" idx="11"/>
          </p:nvPr>
        </p:nvSpPr>
        <p:spPr>
          <a:xfrm>
            <a:off x="457200" y="6480969"/>
            <a:ext cx="4260056" cy="300831"/>
          </a:xfrm>
        </p:spPr>
        <p:txBody>
          <a:bodyPr/>
          <a:lstStyle/>
          <a:p>
            <a:endParaRPr lang="en-CA"/>
          </a:p>
        </p:txBody>
      </p:sp>
      <p:sp>
        <p:nvSpPr>
          <p:cNvPr id="6" name="Slide Number Placeholder 5"/>
          <p:cNvSpPr>
            <a:spLocks noGrp="1"/>
          </p:cNvSpPr>
          <p:nvPr>
            <p:ph type="sldNum" sz="quarter" idx="12"/>
          </p:nvPr>
        </p:nvSpPr>
        <p:spPr/>
        <p:txBody>
          <a:bodyPr/>
          <a:lstStyle/>
          <a:p>
            <a:fld id="{9D0FA025-7FA1-4C9D-A3CE-5B3B72042C5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BC1903A-4D97-4E5F-A594-9A0200DA10BF}" type="datetimeFigureOut">
              <a:rPr lang="en-CA" smtClean="0"/>
              <a:t>13/10/2014</a:t>
            </a:fld>
            <a:endParaRPr lang="en-CA"/>
          </a:p>
        </p:txBody>
      </p:sp>
      <p:sp>
        <p:nvSpPr>
          <p:cNvPr id="5" name="Footer Placeholder 4"/>
          <p:cNvSpPr>
            <a:spLocks noGrp="1"/>
          </p:cNvSpPr>
          <p:nvPr>
            <p:ph type="ftr" sz="quarter" idx="11"/>
          </p:nvPr>
        </p:nvSpPr>
        <p:spPr>
          <a:xfrm>
            <a:off x="2619376" y="6480969"/>
            <a:ext cx="4260056" cy="300831"/>
          </a:xfrm>
        </p:spPr>
        <p:txBody>
          <a:bodyPr/>
          <a:lstStyle/>
          <a:p>
            <a:endParaRPr lang="en-CA"/>
          </a:p>
        </p:txBody>
      </p:sp>
      <p:sp>
        <p:nvSpPr>
          <p:cNvPr id="6" name="Slide Number Placeholder 5"/>
          <p:cNvSpPr>
            <a:spLocks noGrp="1"/>
          </p:cNvSpPr>
          <p:nvPr>
            <p:ph type="sldNum" sz="quarter" idx="12"/>
          </p:nvPr>
        </p:nvSpPr>
        <p:spPr>
          <a:xfrm>
            <a:off x="8451056" y="809624"/>
            <a:ext cx="502920" cy="300831"/>
          </a:xfrm>
        </p:spPr>
        <p:txBody>
          <a:bodyPr/>
          <a:lstStyle/>
          <a:p>
            <a:fld id="{9D0FA025-7FA1-4C9D-A3CE-5B3B72042C56}" type="slidenum">
              <a:rPr lang="en-CA" smtClean="0"/>
              <a:t>‹#›</a:t>
            </a:fld>
            <a:endParaRPr lang="en-CA"/>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BC1903A-4D97-4E5F-A594-9A0200DA10BF}" type="datetimeFigureOut">
              <a:rPr lang="en-CA" smtClean="0"/>
              <a:t>13/10/2014</a:t>
            </a:fld>
            <a:endParaRPr lang="en-CA"/>
          </a:p>
        </p:txBody>
      </p:sp>
      <p:sp>
        <p:nvSpPr>
          <p:cNvPr id="6" name="Footer Placeholder 5"/>
          <p:cNvSpPr>
            <a:spLocks noGrp="1"/>
          </p:cNvSpPr>
          <p:nvPr>
            <p:ph type="ftr" sz="quarter" idx="11"/>
          </p:nvPr>
        </p:nvSpPr>
        <p:spPr>
          <a:xfrm>
            <a:off x="457200" y="6480969"/>
            <a:ext cx="4260056" cy="301752"/>
          </a:xfrm>
        </p:spPr>
        <p:txBody>
          <a:bodyPr/>
          <a:lstStyle/>
          <a:p>
            <a:endParaRPr lang="en-CA"/>
          </a:p>
        </p:txBody>
      </p:sp>
      <p:sp>
        <p:nvSpPr>
          <p:cNvPr id="7" name="Slide Number Placeholder 6"/>
          <p:cNvSpPr>
            <a:spLocks noGrp="1"/>
          </p:cNvSpPr>
          <p:nvPr>
            <p:ph type="sldNum" sz="quarter" idx="12"/>
          </p:nvPr>
        </p:nvSpPr>
        <p:spPr>
          <a:xfrm>
            <a:off x="7589520" y="6480969"/>
            <a:ext cx="502920" cy="301752"/>
          </a:xfrm>
        </p:spPr>
        <p:txBody>
          <a:bodyPr/>
          <a:lstStyle/>
          <a:p>
            <a:fld id="{9D0FA025-7FA1-4C9D-A3CE-5B3B72042C56}"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BC1903A-4D97-4E5F-A594-9A0200DA10BF}" type="datetimeFigureOut">
              <a:rPr lang="en-CA" smtClean="0"/>
              <a:t>13/10/2014</a:t>
            </a:fld>
            <a:endParaRPr lang="en-CA"/>
          </a:p>
        </p:txBody>
      </p:sp>
      <p:sp>
        <p:nvSpPr>
          <p:cNvPr id="8" name="Footer Placeholder 7"/>
          <p:cNvSpPr>
            <a:spLocks noGrp="1"/>
          </p:cNvSpPr>
          <p:nvPr>
            <p:ph type="ftr" sz="quarter" idx="11"/>
          </p:nvPr>
        </p:nvSpPr>
        <p:spPr>
          <a:xfrm>
            <a:off x="457200" y="6480969"/>
            <a:ext cx="4261104" cy="301752"/>
          </a:xfrm>
        </p:spPr>
        <p:txBody>
          <a:bodyPr/>
          <a:lstStyle/>
          <a:p>
            <a:endParaRPr lang="en-CA"/>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D0FA025-7FA1-4C9D-A3CE-5B3B72042C56}"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C1903A-4D97-4E5F-A594-9A0200DA10BF}" type="datetimeFigureOut">
              <a:rPr lang="en-CA" smtClean="0"/>
              <a:t>13/10/2014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D0FA025-7FA1-4C9D-A3CE-5B3B72042C5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BC1903A-4D97-4E5F-A594-9A0200DA10BF}" type="datetimeFigureOut">
              <a:rPr lang="en-CA" smtClean="0"/>
              <a:t>13/10/2014</a:t>
            </a:fld>
            <a:endParaRPr lang="en-CA"/>
          </a:p>
        </p:txBody>
      </p:sp>
      <p:sp>
        <p:nvSpPr>
          <p:cNvPr id="3" name="Footer Placeholder 2"/>
          <p:cNvSpPr>
            <a:spLocks noGrp="1"/>
          </p:cNvSpPr>
          <p:nvPr>
            <p:ph type="ftr" sz="quarter" idx="11"/>
          </p:nvPr>
        </p:nvSpPr>
        <p:spPr>
          <a:xfrm>
            <a:off x="457200" y="6481890"/>
            <a:ext cx="4260056" cy="300831"/>
          </a:xfrm>
        </p:spPr>
        <p:txBody>
          <a:bodyPr/>
          <a:lstStyle/>
          <a:p>
            <a:endParaRPr lang="en-CA"/>
          </a:p>
        </p:txBody>
      </p:sp>
      <p:sp>
        <p:nvSpPr>
          <p:cNvPr id="4" name="Slide Number Placeholder 3"/>
          <p:cNvSpPr>
            <a:spLocks noGrp="1"/>
          </p:cNvSpPr>
          <p:nvPr>
            <p:ph type="sldNum" sz="quarter" idx="12"/>
          </p:nvPr>
        </p:nvSpPr>
        <p:spPr>
          <a:xfrm>
            <a:off x="7589520" y="6480969"/>
            <a:ext cx="502920" cy="301752"/>
          </a:xfrm>
        </p:spPr>
        <p:txBody>
          <a:bodyPr/>
          <a:lstStyle/>
          <a:p>
            <a:fld id="{9D0FA025-7FA1-4C9D-A3CE-5B3B72042C5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BC1903A-4D97-4E5F-A594-9A0200DA10BF}" type="datetimeFigureOut">
              <a:rPr lang="en-CA" smtClean="0"/>
              <a:t>13/10/2014</a:t>
            </a:fld>
            <a:endParaRPr lang="en-CA"/>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D0FA025-7FA1-4C9D-A3CE-5B3B72042C56}"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BC1903A-4D97-4E5F-A594-9A0200DA10BF}" type="datetimeFigureOut">
              <a:rPr lang="en-CA" smtClean="0"/>
              <a:t>13/10/2014</a:t>
            </a:fld>
            <a:endParaRPr lang="en-CA"/>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D0FA025-7FA1-4C9D-A3CE-5B3B72042C56}"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BC1903A-4D97-4E5F-A594-9A0200DA10BF}" type="datetimeFigureOut">
              <a:rPr lang="en-CA" smtClean="0"/>
              <a:t>13/10/2014</a:t>
            </a:fld>
            <a:endParaRPr lang="en-CA"/>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CA"/>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0FA025-7FA1-4C9D-A3CE-5B3B72042C56}"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youtube.com/watch?v=jhEBKr7rV18" TargetMode="External"/><Relationship Id="rId4" Type="http://schemas.openxmlformats.org/officeDocument/2006/relationships/hyperlink" Target="http://www.youtube.com/watch?v=WvLspPgC1EU&amp;list=PLKoX2PlSGEk8BS6WZEyIBVsgtTOtjZeTL&amp;index=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Ew_6JIqU-s" TargetMode="External"/><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0"/>
            <a:ext cx="8712968" cy="4124206"/>
          </a:xfrm>
          <a:prstGeom prst="rect">
            <a:avLst/>
          </a:prstGeom>
          <a:noFill/>
        </p:spPr>
        <p:txBody>
          <a:bodyPr wrap="square" rtlCol="0">
            <a:spAutoFit/>
          </a:bodyPr>
          <a:lstStyle/>
          <a:p>
            <a:endParaRPr lang="en-CA" dirty="0"/>
          </a:p>
          <a:p>
            <a:r>
              <a:rPr lang="en-CA" dirty="0"/>
              <a:t> </a:t>
            </a:r>
            <a:r>
              <a:rPr lang="en-CA" sz="2400" b="1" dirty="0"/>
              <a:t>Topic 5 – Extending Human </a:t>
            </a:r>
            <a:r>
              <a:rPr lang="en-CA" sz="2400" b="1" dirty="0" smtClean="0"/>
              <a:t>Vision</a:t>
            </a:r>
          </a:p>
          <a:p>
            <a:endParaRPr lang="en-CA" b="1" dirty="0"/>
          </a:p>
          <a:p>
            <a:r>
              <a:rPr lang="en-CA" dirty="0"/>
              <a:t>Tools have been developed, to extend our vision, enabling us to see tiny micro-organisms, far-off distances and the vast reaches of outer space. </a:t>
            </a:r>
            <a:endParaRPr lang="en-CA" dirty="0" smtClean="0"/>
          </a:p>
          <a:p>
            <a:endParaRPr lang="en-CA" dirty="0"/>
          </a:p>
          <a:p>
            <a:r>
              <a:rPr lang="en-CA" sz="2000" b="1" dirty="0"/>
              <a:t>Telescopes </a:t>
            </a:r>
            <a:endParaRPr lang="en-CA" sz="2000" b="1" dirty="0" smtClean="0"/>
          </a:p>
          <a:p>
            <a:endParaRPr lang="en-CA" sz="2000" b="1" dirty="0"/>
          </a:p>
          <a:p>
            <a:r>
              <a:rPr lang="en-CA" dirty="0"/>
              <a:t>Telescopes help us to see distant objects more clearly. In a </a:t>
            </a:r>
            <a:r>
              <a:rPr lang="en-CA" b="1" dirty="0"/>
              <a:t>refracting telescope</a:t>
            </a:r>
            <a:r>
              <a:rPr lang="en-CA" dirty="0"/>
              <a:t>, light from a distant object is collected and focused by a </a:t>
            </a:r>
            <a:r>
              <a:rPr lang="en-CA" b="1" dirty="0"/>
              <a:t>convex lens called the objective lens</a:t>
            </a:r>
            <a:r>
              <a:rPr lang="en-CA" dirty="0"/>
              <a:t>. A </a:t>
            </a:r>
            <a:r>
              <a:rPr lang="en-CA" b="1" dirty="0"/>
              <a:t>second lens, called the eyepiece lens</a:t>
            </a:r>
            <a:r>
              <a:rPr lang="en-CA" dirty="0"/>
              <a:t>, works as a </a:t>
            </a:r>
            <a:r>
              <a:rPr lang="en-CA" b="1" dirty="0"/>
              <a:t>magnifying glass </a:t>
            </a:r>
            <a:r>
              <a:rPr lang="en-CA" dirty="0"/>
              <a:t>to enlarge the image. 	</a:t>
            </a:r>
            <a:endParaRPr lang="en-CA" b="1" dirty="0"/>
          </a:p>
          <a:p>
            <a:r>
              <a:rPr lang="en-CA" b="1" dirty="0"/>
              <a:t>	</a:t>
            </a:r>
          </a:p>
          <a:p>
            <a:endParaRPr lang="en-CA" dirty="0"/>
          </a:p>
        </p:txBody>
      </p:sp>
      <p:pic>
        <p:nvPicPr>
          <p:cNvPr id="50180" name="Picture 4" descr="http://www.daviddarling.info/images/refracting_telescope.gif"/>
          <p:cNvPicPr>
            <a:picLocks noChangeAspect="1" noChangeArrowheads="1"/>
          </p:cNvPicPr>
          <p:nvPr/>
        </p:nvPicPr>
        <p:blipFill>
          <a:blip r:embed="rId2" cstate="print"/>
          <a:srcRect/>
          <a:stretch>
            <a:fillRect/>
          </a:stretch>
        </p:blipFill>
        <p:spPr bwMode="auto">
          <a:xfrm>
            <a:off x="467544" y="4005064"/>
            <a:ext cx="3924300" cy="2066925"/>
          </a:xfrm>
          <a:prstGeom prst="rect">
            <a:avLst/>
          </a:prstGeom>
          <a:noFill/>
        </p:spPr>
      </p:pic>
      <p:pic>
        <p:nvPicPr>
          <p:cNvPr id="50182" name="Picture 6" descr="http://images1.opticsplanet.com/365-240-ffffff/opplanet-meade-90az-adr-90mm-altazimuth-refractor-telescope-04085-2.jpg"/>
          <p:cNvPicPr>
            <a:picLocks noChangeAspect="1" noChangeArrowheads="1"/>
          </p:cNvPicPr>
          <p:nvPr/>
        </p:nvPicPr>
        <p:blipFill>
          <a:blip r:embed="rId3" cstate="print"/>
          <a:srcRect/>
          <a:stretch>
            <a:fillRect/>
          </a:stretch>
        </p:blipFill>
        <p:spPr bwMode="auto">
          <a:xfrm>
            <a:off x="4932040" y="3933056"/>
            <a:ext cx="3476625" cy="228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280920" cy="923330"/>
          </a:xfrm>
          <a:prstGeom prst="rect">
            <a:avLst/>
          </a:prstGeom>
          <a:noFill/>
        </p:spPr>
        <p:txBody>
          <a:bodyPr wrap="square" rtlCol="0">
            <a:spAutoFit/>
          </a:bodyPr>
          <a:lstStyle/>
          <a:p>
            <a:r>
              <a:rPr lang="en-CA" dirty="0" smtClean="0"/>
              <a:t>A </a:t>
            </a:r>
            <a:r>
              <a:rPr lang="en-CA" b="1" dirty="0" smtClean="0"/>
              <a:t>reflecting telescope </a:t>
            </a:r>
            <a:r>
              <a:rPr lang="en-CA" dirty="0" smtClean="0"/>
              <a:t>uses a </a:t>
            </a:r>
            <a:r>
              <a:rPr lang="en-CA" b="1" dirty="0" smtClean="0"/>
              <a:t>concave mirror </a:t>
            </a:r>
            <a:r>
              <a:rPr lang="en-CA" dirty="0" smtClean="0"/>
              <a:t>to collect rays of light from a distant object. This mirror is called the primary, or </a:t>
            </a:r>
            <a:r>
              <a:rPr lang="en-CA" b="1" dirty="0" smtClean="0"/>
              <a:t>objective mirror</a:t>
            </a:r>
            <a:r>
              <a:rPr lang="en-CA" dirty="0" smtClean="0"/>
              <a:t>, which forms a </a:t>
            </a:r>
            <a:r>
              <a:rPr lang="en-CA" b="1" dirty="0" smtClean="0"/>
              <a:t>real image magnified by the eyepiece lens</a:t>
            </a:r>
            <a:r>
              <a:rPr lang="en-CA" dirty="0" smtClean="0"/>
              <a:t>.</a:t>
            </a:r>
            <a:endParaRPr lang="en-CA" dirty="0"/>
          </a:p>
        </p:txBody>
      </p:sp>
      <p:pic>
        <p:nvPicPr>
          <p:cNvPr id="51202" name="Picture 2" descr="http://www.company7.com/orion/graphics/NewtonianLightPath649499.jpg"/>
          <p:cNvPicPr>
            <a:picLocks noChangeAspect="1" noChangeArrowheads="1"/>
          </p:cNvPicPr>
          <p:nvPr/>
        </p:nvPicPr>
        <p:blipFill>
          <a:blip r:embed="rId2" cstate="print"/>
          <a:srcRect/>
          <a:stretch>
            <a:fillRect/>
          </a:stretch>
        </p:blipFill>
        <p:spPr bwMode="auto">
          <a:xfrm>
            <a:off x="467544" y="1196752"/>
            <a:ext cx="3240360" cy="2376264"/>
          </a:xfrm>
          <a:prstGeom prst="rect">
            <a:avLst/>
          </a:prstGeom>
          <a:noFill/>
        </p:spPr>
      </p:pic>
      <p:pic>
        <p:nvPicPr>
          <p:cNvPr id="51204" name="Picture 4" descr="http://www.brandonoptics.com/assets/images/quattro250cf.jpg"/>
          <p:cNvPicPr>
            <a:picLocks noChangeAspect="1" noChangeArrowheads="1"/>
          </p:cNvPicPr>
          <p:nvPr/>
        </p:nvPicPr>
        <p:blipFill>
          <a:blip r:embed="rId3" cstate="print"/>
          <a:srcRect/>
          <a:stretch>
            <a:fillRect/>
          </a:stretch>
        </p:blipFill>
        <p:spPr bwMode="auto">
          <a:xfrm>
            <a:off x="4716016" y="1340768"/>
            <a:ext cx="3744416" cy="2160240"/>
          </a:xfrm>
          <a:prstGeom prst="rect">
            <a:avLst/>
          </a:prstGeom>
          <a:noFill/>
        </p:spPr>
      </p:pic>
      <p:sp>
        <p:nvSpPr>
          <p:cNvPr id="7" name="TextBox 6"/>
          <p:cNvSpPr txBox="1"/>
          <p:nvPr/>
        </p:nvSpPr>
        <p:spPr>
          <a:xfrm>
            <a:off x="395536" y="3789040"/>
            <a:ext cx="8352928" cy="3416320"/>
          </a:xfrm>
          <a:prstGeom prst="rect">
            <a:avLst/>
          </a:prstGeom>
          <a:noFill/>
        </p:spPr>
        <p:txBody>
          <a:bodyPr wrap="square" rtlCol="0">
            <a:spAutoFit/>
          </a:bodyPr>
          <a:lstStyle/>
          <a:p>
            <a:r>
              <a:rPr lang="en-CA" dirty="0" smtClean="0"/>
              <a:t>The </a:t>
            </a:r>
            <a:r>
              <a:rPr lang="en-CA" dirty="0"/>
              <a:t>lens in a refracting telescope and the mirror in a reflecting telescope collect as much light as possible from distant objects. These collectors then focus the light into an image. The further away the image is from the lens, or the mirror, the greater the magnification. </a:t>
            </a:r>
            <a:r>
              <a:rPr lang="en-CA" b="1" dirty="0"/>
              <a:t>For the greatest magnification the telescope needs to have as large a distance as possible between the object being viewed and its </a:t>
            </a:r>
            <a:r>
              <a:rPr lang="en-CA" b="1" dirty="0" smtClean="0"/>
              <a:t>image.</a:t>
            </a:r>
          </a:p>
          <a:p>
            <a:endParaRPr lang="en-CA" b="1" dirty="0"/>
          </a:p>
          <a:p>
            <a:r>
              <a:rPr lang="en-CA" b="1" dirty="0" smtClean="0">
                <a:hlinkClick r:id="rId4"/>
              </a:rPr>
              <a:t>http://www.youtube.com/watch?v=WvLspPgC1EU&amp;list=PLKoX2PlSGEk8BS6WZEyIBVsgtTOtjZeTL&amp;index=3</a:t>
            </a:r>
            <a:endParaRPr lang="en-CA" b="1" dirty="0" smtClean="0"/>
          </a:p>
          <a:p>
            <a:r>
              <a:rPr lang="en-CA" b="1" dirty="0" smtClean="0">
                <a:hlinkClick r:id="rId5"/>
              </a:rPr>
              <a:t>http://www.youtube.com/watch?v=jhEBKr7rV18</a:t>
            </a:r>
            <a:endParaRPr lang="en-CA" b="1" dirty="0" smtClean="0"/>
          </a:p>
          <a:p>
            <a:endParaRPr lang="en-CA" b="1" dirty="0" smtClean="0"/>
          </a:p>
          <a:p>
            <a:endParaRPr lang="en-C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24936" cy="1754326"/>
          </a:xfrm>
          <a:prstGeom prst="rect">
            <a:avLst/>
          </a:prstGeom>
          <a:noFill/>
        </p:spPr>
        <p:txBody>
          <a:bodyPr wrap="square" rtlCol="0">
            <a:spAutoFit/>
          </a:bodyPr>
          <a:lstStyle/>
          <a:p>
            <a:r>
              <a:rPr lang="en-CA" b="1" dirty="0" smtClean="0"/>
              <a:t>Binoculars </a:t>
            </a:r>
          </a:p>
          <a:p>
            <a:endParaRPr lang="en-CA" b="1" dirty="0"/>
          </a:p>
          <a:p>
            <a:r>
              <a:rPr lang="en-CA" dirty="0"/>
              <a:t>Binoculars are actually </a:t>
            </a:r>
            <a:r>
              <a:rPr lang="en-CA" b="1" dirty="0"/>
              <a:t>two reflecting telescopes </a:t>
            </a:r>
            <a:r>
              <a:rPr lang="en-CA" dirty="0"/>
              <a:t>mounted side by side. In binoculars, the telescopes are shortened by placing prisms inside, which serve as plane mirrors. In this way, the light entering the binoculars can be reflected back and forth inside a short tube. </a:t>
            </a:r>
          </a:p>
        </p:txBody>
      </p:sp>
      <p:pic>
        <p:nvPicPr>
          <p:cNvPr id="52226" name="Picture 2" descr="http://www.surplusandadventure.com/images/page/binoculars_diagram_small.gif"/>
          <p:cNvPicPr>
            <a:picLocks noChangeAspect="1" noChangeArrowheads="1"/>
          </p:cNvPicPr>
          <p:nvPr/>
        </p:nvPicPr>
        <p:blipFill>
          <a:blip r:embed="rId2" cstate="print"/>
          <a:srcRect/>
          <a:stretch>
            <a:fillRect/>
          </a:stretch>
        </p:blipFill>
        <p:spPr bwMode="auto">
          <a:xfrm>
            <a:off x="539552" y="2204864"/>
            <a:ext cx="2857500" cy="2524125"/>
          </a:xfrm>
          <a:prstGeom prst="rect">
            <a:avLst/>
          </a:prstGeom>
          <a:noFill/>
        </p:spPr>
      </p:pic>
      <p:pic>
        <p:nvPicPr>
          <p:cNvPr id="52228" name="Picture 4" descr="http://www.odec.ca/projects/2005/dong5a0/public_html/PPrBinoc.png"/>
          <p:cNvPicPr>
            <a:picLocks noChangeAspect="1" noChangeArrowheads="1"/>
          </p:cNvPicPr>
          <p:nvPr/>
        </p:nvPicPr>
        <p:blipFill>
          <a:blip r:embed="rId3" cstate="print"/>
          <a:srcRect/>
          <a:stretch>
            <a:fillRect/>
          </a:stretch>
        </p:blipFill>
        <p:spPr bwMode="auto">
          <a:xfrm>
            <a:off x="4427984" y="2132856"/>
            <a:ext cx="3981450" cy="266429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0"/>
            <a:ext cx="8712968" cy="2862322"/>
          </a:xfrm>
          <a:prstGeom prst="rect">
            <a:avLst/>
          </a:prstGeom>
          <a:noFill/>
        </p:spPr>
        <p:txBody>
          <a:bodyPr wrap="square" rtlCol="0">
            <a:spAutoFit/>
          </a:bodyPr>
          <a:lstStyle/>
          <a:p>
            <a:r>
              <a:rPr lang="en-CA" b="1" dirty="0"/>
              <a:t>Microscopes, Telescopes and Scientific Knowledge </a:t>
            </a:r>
          </a:p>
          <a:p>
            <a:endParaRPr lang="en-CA" dirty="0" smtClean="0"/>
          </a:p>
          <a:p>
            <a:r>
              <a:rPr lang="en-CA" dirty="0" smtClean="0"/>
              <a:t>A </a:t>
            </a:r>
            <a:r>
              <a:rPr lang="en-CA" dirty="0"/>
              <a:t>magnifying glass is a very simple microscope, which typically magnifies about 10 times. In 1676, a Dutch scientist, </a:t>
            </a:r>
            <a:r>
              <a:rPr lang="en-CA" b="1" dirty="0"/>
              <a:t>Anton Van </a:t>
            </a:r>
            <a:r>
              <a:rPr lang="en-CA" b="1" dirty="0" err="1"/>
              <a:t>Leeuwenhock</a:t>
            </a:r>
            <a:r>
              <a:rPr lang="en-CA" dirty="0"/>
              <a:t> used a </a:t>
            </a:r>
            <a:r>
              <a:rPr lang="en-CA" b="1" dirty="0"/>
              <a:t>simple convex lens </a:t>
            </a:r>
            <a:r>
              <a:rPr lang="en-CA" dirty="0"/>
              <a:t>to view bacteria (magnified about 280 times). </a:t>
            </a:r>
            <a:endParaRPr lang="en-CA" dirty="0" smtClean="0"/>
          </a:p>
          <a:p>
            <a:endParaRPr lang="en-CA" dirty="0"/>
          </a:p>
          <a:p>
            <a:r>
              <a:rPr lang="en-CA" b="1" dirty="0" smtClean="0"/>
              <a:t>Compound </a:t>
            </a:r>
            <a:r>
              <a:rPr lang="en-CA" b="1" dirty="0"/>
              <a:t>microscopes </a:t>
            </a:r>
            <a:r>
              <a:rPr lang="en-CA" dirty="0" smtClean="0"/>
              <a:t>have </a:t>
            </a:r>
            <a:r>
              <a:rPr lang="en-CA" dirty="0"/>
              <a:t>an </a:t>
            </a:r>
            <a:r>
              <a:rPr lang="en-CA" b="1" dirty="0"/>
              <a:t>objective lens</a:t>
            </a:r>
            <a:r>
              <a:rPr lang="en-CA" dirty="0"/>
              <a:t> that forms a real image of the object, which is then </a:t>
            </a:r>
            <a:r>
              <a:rPr lang="en-CA" b="1" dirty="0"/>
              <a:t>magnified by an eyepiece lens</a:t>
            </a:r>
            <a:r>
              <a:rPr lang="en-CA" dirty="0"/>
              <a:t>. Usually more than one objective and eyepiece lens are used to increase the magnification and improve the sharpness of the image. </a:t>
            </a:r>
          </a:p>
        </p:txBody>
      </p:sp>
      <p:sp>
        <p:nvSpPr>
          <p:cNvPr id="53250" name="AutoShape 2" descr="http://www.google.ca/url?sa=i&amp;source=images&amp;cd=&amp;docid=MMuI-5fdR3JpnM&amp;tbnid=kLUPNmu11q0jmM&amp;ved=0CAUQjBw&amp;url=http%3A%2F%2Fwww.clker.com%2Fcliparts%2F7%2Fb%2F6%2F5%2F11954326601041125551johnny_automatic_microscope_with_labels.svg.hi.png&amp;ei=J1g8VOreMqjNiwK66IHIDA&amp;psig=AFQjCNEZTralK8xLJl9pl9juXD94vq-JNA&amp;ust=1413327271880327"/>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53252" name="AutoShape 4" descr="http://www.google.ca/url?sa=i&amp;source=images&amp;cd=&amp;docid=MMuI-5fdR3JpnM&amp;tbnid=kLUPNmu11q0jmM&amp;ved=0CAUQjBw&amp;url=http%3A%2F%2Fwww.clker.com%2Fcliparts%2F7%2Fb%2F6%2F5%2F11954326601041125551johnny_automatic_microscope_with_labels.svg.hi.png&amp;ei=J1g8VOreMqjNiwK66IHIDA&amp;psig=AFQjCNEZTralK8xLJl9pl9juXD94vq-JNA&amp;ust=1413327271880327"/>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53254" name="AutoShape 6" descr="http://www.google.ca/url?sa=i&amp;source=images&amp;cd=&amp;docid=MMuI-5fdR3JpnM&amp;tbnid=kLUPNmu11q0jmM&amp;ved=0CAUQjBw&amp;url=http%3A%2F%2Fwww.clker.com%2Fcliparts%2F7%2Fb%2F6%2F5%2F11954326601041125551johnny_automatic_microscope_with_labels.svg.hi.png&amp;ei=J1g8VOreMqjNiwK66IHIDA&amp;psig=AFQjCNEZTralK8xLJl9pl9juXD94vq-JNA&amp;ust=1413327271880327"/>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53256" name="Picture 8" descr="http://water.me.vccs.edu/courses/Env108/changes/imageA0U.gif"/>
          <p:cNvPicPr>
            <a:picLocks noChangeAspect="1" noChangeArrowheads="1"/>
          </p:cNvPicPr>
          <p:nvPr/>
        </p:nvPicPr>
        <p:blipFill>
          <a:blip r:embed="rId2" cstate="print"/>
          <a:srcRect/>
          <a:stretch>
            <a:fillRect/>
          </a:stretch>
        </p:blipFill>
        <p:spPr bwMode="auto">
          <a:xfrm>
            <a:off x="467544" y="3068960"/>
            <a:ext cx="3705225" cy="3456384"/>
          </a:xfrm>
          <a:prstGeom prst="rect">
            <a:avLst/>
          </a:prstGeom>
          <a:noFill/>
        </p:spPr>
      </p:pic>
      <p:sp>
        <p:nvSpPr>
          <p:cNvPr id="10" name="TextBox 9"/>
          <p:cNvSpPr txBox="1"/>
          <p:nvPr/>
        </p:nvSpPr>
        <p:spPr>
          <a:xfrm>
            <a:off x="4788024" y="3284984"/>
            <a:ext cx="3672408" cy="923330"/>
          </a:xfrm>
          <a:prstGeom prst="rect">
            <a:avLst/>
          </a:prstGeom>
          <a:noFill/>
        </p:spPr>
        <p:txBody>
          <a:bodyPr wrap="square" rtlCol="0">
            <a:spAutoFit/>
          </a:bodyPr>
          <a:lstStyle/>
          <a:p>
            <a:r>
              <a:rPr lang="en-CA" dirty="0" smtClean="0">
                <a:hlinkClick r:id="rId3"/>
              </a:rPr>
              <a:t>http://www.youtube.com/watch?v=-Ew_6JIqU-s</a:t>
            </a:r>
            <a:endParaRPr lang="en-CA" dirty="0" smtClean="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016" y="260648"/>
            <a:ext cx="8856984" cy="3139321"/>
          </a:xfrm>
          <a:prstGeom prst="rect">
            <a:avLst/>
          </a:prstGeom>
          <a:noFill/>
        </p:spPr>
        <p:txBody>
          <a:bodyPr wrap="square" rtlCol="0">
            <a:spAutoFit/>
          </a:bodyPr>
          <a:lstStyle/>
          <a:p>
            <a:r>
              <a:rPr lang="en-CA" b="1" dirty="0"/>
              <a:t>New Discoveries </a:t>
            </a:r>
            <a:endParaRPr lang="en-CA" b="1" dirty="0" smtClean="0"/>
          </a:p>
          <a:p>
            <a:endParaRPr lang="en-CA" b="1" dirty="0"/>
          </a:p>
          <a:p>
            <a:r>
              <a:rPr lang="en-CA" dirty="0"/>
              <a:t>Scientists have learned many new things as a result of the development of microscopes and telescopes. Living tissue is composed of living cells, in which functions and reproduction can be viewed, as well as activity in relation to cancerous growth and destruction by viruses. Scientists can also now study the genetic make-up of cells. </a:t>
            </a:r>
            <a:endParaRPr lang="en-CA" dirty="0" smtClean="0"/>
          </a:p>
          <a:p>
            <a:endParaRPr lang="en-CA" dirty="0"/>
          </a:p>
          <a:p>
            <a:r>
              <a:rPr lang="en-CA" dirty="0" smtClean="0"/>
              <a:t>Similarly</a:t>
            </a:r>
            <a:r>
              <a:rPr lang="en-CA" dirty="0"/>
              <a:t>, the improvements in the telescope </a:t>
            </a:r>
            <a:r>
              <a:rPr lang="en-CA" dirty="0" smtClean="0"/>
              <a:t>have </a:t>
            </a:r>
            <a:r>
              <a:rPr lang="en-CA" dirty="0"/>
              <a:t>opened up the universe for viewing and study. Telescopes and microscopes have their limitations, which reveal the nature of light. </a:t>
            </a:r>
          </a:p>
        </p:txBody>
      </p:sp>
      <p:pic>
        <p:nvPicPr>
          <p:cNvPr id="54274" name="Picture 2" descr="http://www.bnl.gov/bnlweb/pubaf/pr/photos/2009%5C04%5Cnanotubes-300.jpg"/>
          <p:cNvPicPr>
            <a:picLocks noChangeAspect="1" noChangeArrowheads="1"/>
          </p:cNvPicPr>
          <p:nvPr/>
        </p:nvPicPr>
        <p:blipFill>
          <a:blip r:embed="rId2" cstate="print"/>
          <a:srcRect/>
          <a:stretch>
            <a:fillRect/>
          </a:stretch>
        </p:blipFill>
        <p:spPr bwMode="auto">
          <a:xfrm>
            <a:off x="467544" y="3717032"/>
            <a:ext cx="1772195" cy="2304257"/>
          </a:xfrm>
          <a:prstGeom prst="rect">
            <a:avLst/>
          </a:prstGeom>
          <a:noFill/>
        </p:spPr>
      </p:pic>
      <p:pic>
        <p:nvPicPr>
          <p:cNvPr id="54276" name="Picture 4" descr="http://www.rp-photonics.com/img/kahn_fl_image.jpg"/>
          <p:cNvPicPr>
            <a:picLocks noChangeAspect="1" noChangeArrowheads="1"/>
          </p:cNvPicPr>
          <p:nvPr/>
        </p:nvPicPr>
        <p:blipFill>
          <a:blip r:embed="rId3" cstate="print"/>
          <a:srcRect/>
          <a:stretch>
            <a:fillRect/>
          </a:stretch>
        </p:blipFill>
        <p:spPr bwMode="auto">
          <a:xfrm>
            <a:off x="2627784" y="3429000"/>
            <a:ext cx="2376264" cy="3168352"/>
          </a:xfrm>
          <a:prstGeom prst="rect">
            <a:avLst/>
          </a:prstGeom>
          <a:noFill/>
        </p:spPr>
      </p:pic>
      <p:pic>
        <p:nvPicPr>
          <p:cNvPr id="54278" name="Picture 6" descr="http://1.bp.blogspot.com/-4_ZXWXaS5qw/UArwnQF-ieI/AAAAAAAAAj4/0bQA0ehyTS8/s1600/quasar-3c-279-black-hole-artist-view.jpg"/>
          <p:cNvPicPr>
            <a:picLocks noChangeAspect="1" noChangeArrowheads="1"/>
          </p:cNvPicPr>
          <p:nvPr/>
        </p:nvPicPr>
        <p:blipFill>
          <a:blip r:embed="rId4" cstate="print"/>
          <a:srcRect/>
          <a:stretch>
            <a:fillRect/>
          </a:stretch>
        </p:blipFill>
        <p:spPr bwMode="auto">
          <a:xfrm>
            <a:off x="5292080" y="3068960"/>
            <a:ext cx="3528392" cy="360330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TotalTime>
  <Words>447</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Slide 1</vt:lpstr>
      <vt:lpstr>Slide 2</vt:lpstr>
      <vt:lpstr>Slide 3</vt:lpstr>
      <vt:lpstr>Slide 4</vt:lpstr>
      <vt:lpstr>Slide 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Gerry</dc:creator>
  <cp:lastModifiedBy>Gerry</cp:lastModifiedBy>
  <cp:revision>13</cp:revision>
  <dcterms:created xsi:type="dcterms:W3CDTF">2014-10-13T22:28:57Z</dcterms:created>
  <dcterms:modified xsi:type="dcterms:W3CDTF">2014-10-13T23:05:19Z</dcterms:modified>
</cp:coreProperties>
</file>