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782FA50E-0FA2-4721-AC0D-7E215C23EE9E}" type="datetimeFigureOut">
              <a:rPr lang="en-CA" smtClean="0"/>
              <a:t>21/10/2012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96AA2B3-1079-4EE4-8487-0C32F35D126D}"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82FA50E-0FA2-4721-AC0D-7E215C23EE9E}" type="datetimeFigureOut">
              <a:rPr lang="en-CA" smtClean="0"/>
              <a:t>21/10/2012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96AA2B3-1079-4EE4-8487-0C32F35D126D}"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82FA50E-0FA2-4721-AC0D-7E215C23EE9E}" type="datetimeFigureOut">
              <a:rPr lang="en-CA" smtClean="0"/>
              <a:t>21/10/2012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96AA2B3-1079-4EE4-8487-0C32F35D126D}"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82FA50E-0FA2-4721-AC0D-7E215C23EE9E}" type="datetimeFigureOut">
              <a:rPr lang="en-CA" smtClean="0"/>
              <a:t>21/10/2012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96AA2B3-1079-4EE4-8487-0C32F35D126D}"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2FA50E-0FA2-4721-AC0D-7E215C23EE9E}" type="datetimeFigureOut">
              <a:rPr lang="en-CA" smtClean="0"/>
              <a:t>21/10/2012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96AA2B3-1079-4EE4-8487-0C32F35D126D}"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782FA50E-0FA2-4721-AC0D-7E215C23EE9E}" type="datetimeFigureOut">
              <a:rPr lang="en-CA" smtClean="0"/>
              <a:t>21/10/2012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96AA2B3-1079-4EE4-8487-0C32F35D126D}"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782FA50E-0FA2-4721-AC0D-7E215C23EE9E}" type="datetimeFigureOut">
              <a:rPr lang="en-CA" smtClean="0"/>
              <a:t>21/10/2012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96AA2B3-1079-4EE4-8487-0C32F35D126D}"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782FA50E-0FA2-4721-AC0D-7E215C23EE9E}" type="datetimeFigureOut">
              <a:rPr lang="en-CA" smtClean="0"/>
              <a:t>21/10/2012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96AA2B3-1079-4EE4-8487-0C32F35D126D}"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FA50E-0FA2-4721-AC0D-7E215C23EE9E}" type="datetimeFigureOut">
              <a:rPr lang="en-CA" smtClean="0"/>
              <a:t>21/10/2012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96AA2B3-1079-4EE4-8487-0C32F35D126D}"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2FA50E-0FA2-4721-AC0D-7E215C23EE9E}" type="datetimeFigureOut">
              <a:rPr lang="en-CA" smtClean="0"/>
              <a:t>21/10/2012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96AA2B3-1079-4EE4-8487-0C32F35D126D}"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2FA50E-0FA2-4721-AC0D-7E215C23EE9E}" type="datetimeFigureOut">
              <a:rPr lang="en-CA" smtClean="0"/>
              <a:t>21/10/2012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96AA2B3-1079-4EE4-8487-0C32F35D126D}"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FA50E-0FA2-4721-AC0D-7E215C23EE9E}" type="datetimeFigureOut">
              <a:rPr lang="en-CA" smtClean="0"/>
              <a:t>21/10/2012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AA2B3-1079-4EE4-8487-0C32F35D126D}"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youtube.com/watch?v=JpRRgipIO8A&amp;feature=relate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YTbPI2PxLUE&amp;feature=related" TargetMode="External"/><Relationship Id="rId2" Type="http://schemas.openxmlformats.org/officeDocument/2006/relationships/hyperlink" Target="http://www.youtube.com/watch?v=ck76yL_s30s&amp;feature=related" TargetMode="External"/><Relationship Id="rId1" Type="http://schemas.openxmlformats.org/officeDocument/2006/relationships/slideLayout" Target="../slideLayouts/slideLayout2.xml"/><Relationship Id="rId4" Type="http://schemas.openxmlformats.org/officeDocument/2006/relationships/hyperlink" Target="http://www.youtube.com/watch?v=ADNpCcKo_j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801314"/>
          </a:xfrm>
          <a:prstGeom prst="rect">
            <a:avLst/>
          </a:prstGeom>
          <a:noFill/>
        </p:spPr>
        <p:txBody>
          <a:bodyPr wrap="square" rtlCol="0">
            <a:spAutoFit/>
          </a:bodyPr>
          <a:lstStyle/>
          <a:p>
            <a:endParaRPr lang="en-CA" dirty="0"/>
          </a:p>
          <a:p>
            <a:r>
              <a:rPr lang="en-CA" dirty="0"/>
              <a:t> </a:t>
            </a:r>
            <a:r>
              <a:rPr lang="en-CA" b="1" u="sng" dirty="0"/>
              <a:t>Topic 8 - People In Space </a:t>
            </a:r>
            <a:endParaRPr lang="en-CA" b="1" u="sng" dirty="0" smtClean="0"/>
          </a:p>
          <a:p>
            <a:endParaRPr lang="en-CA" b="1" u="sng" dirty="0" smtClean="0"/>
          </a:p>
          <a:p>
            <a:r>
              <a:rPr lang="en-CA" dirty="0" smtClean="0"/>
              <a:t>Space </a:t>
            </a:r>
            <a:r>
              <a:rPr lang="en-CA" dirty="0"/>
              <a:t>travel can have its dangers. A launch can be affected by many dangers, including highly explosive fuel, poor weather, malfunctioning equipment, human error and even birds. Once in flight, the spacecraft can be affected by floating debris, meteoroids and electromagnetic </a:t>
            </a:r>
            <a:r>
              <a:rPr lang="en-CA" dirty="0" smtClean="0"/>
              <a:t>radiation. </a:t>
            </a:r>
          </a:p>
          <a:p>
            <a:endParaRPr lang="en-CA" b="1" dirty="0" smtClean="0"/>
          </a:p>
          <a:p>
            <a:endParaRPr lang="en-CA" dirty="0"/>
          </a:p>
          <a:p>
            <a:endParaRPr lang="en-CA" dirty="0" smtClean="0"/>
          </a:p>
          <a:p>
            <a:endParaRPr lang="en-CA" dirty="0"/>
          </a:p>
          <a:p>
            <a:endParaRPr lang="en-CA" dirty="0" smtClean="0"/>
          </a:p>
          <a:p>
            <a:endParaRPr lang="en-CA" dirty="0"/>
          </a:p>
          <a:p>
            <a:r>
              <a:rPr lang="en-CA" dirty="0" smtClean="0"/>
              <a:t>Micrometeorites </a:t>
            </a:r>
            <a:r>
              <a:rPr lang="en-CA" dirty="0"/>
              <a:t>are constantly bombarding spacecraft and the International Space Station. They travel at extremely high velocity and can cause great damage. Once they enter the atmosphere, they usually burn up. </a:t>
            </a:r>
            <a:r>
              <a:rPr lang="en-CA" b="1" dirty="0"/>
              <a:t>	</a:t>
            </a:r>
          </a:p>
          <a:p>
            <a:endParaRPr lang="en-C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a2.ec-images.myspacecdn.com/images02/127/1cd1c9e8a8734e20bf644c362f0ee5b4/l.jpg"/>
          <p:cNvPicPr>
            <a:picLocks noChangeAspect="1" noChangeArrowheads="1"/>
          </p:cNvPicPr>
          <p:nvPr/>
        </p:nvPicPr>
        <p:blipFill>
          <a:blip r:embed="rId2" cstate="print"/>
          <a:srcRect/>
          <a:stretch>
            <a:fillRect/>
          </a:stretch>
        </p:blipFill>
        <p:spPr bwMode="auto">
          <a:xfrm>
            <a:off x="683568" y="260648"/>
            <a:ext cx="3528392" cy="6048672"/>
          </a:xfrm>
          <a:prstGeom prst="rect">
            <a:avLst/>
          </a:prstGeom>
          <a:noFill/>
        </p:spPr>
      </p:pic>
      <p:pic>
        <p:nvPicPr>
          <p:cNvPr id="14340" name="Picture 4" descr="http://www.spaceelevatorblog.com/images/MicroMeteoriteDamage.jpg"/>
          <p:cNvPicPr>
            <a:picLocks noChangeAspect="1" noChangeArrowheads="1"/>
          </p:cNvPicPr>
          <p:nvPr/>
        </p:nvPicPr>
        <p:blipFill>
          <a:blip r:embed="rId3" cstate="print"/>
          <a:srcRect/>
          <a:stretch>
            <a:fillRect/>
          </a:stretch>
        </p:blipFill>
        <p:spPr bwMode="auto">
          <a:xfrm>
            <a:off x="4644008" y="332656"/>
            <a:ext cx="4248472" cy="5902821"/>
          </a:xfrm>
          <a:prstGeom prst="rect">
            <a:avLst/>
          </a:prstGeom>
          <a:noFill/>
        </p:spPr>
      </p:pic>
      <p:sp>
        <p:nvSpPr>
          <p:cNvPr id="7" name="TextBox 6"/>
          <p:cNvSpPr txBox="1"/>
          <p:nvPr/>
        </p:nvSpPr>
        <p:spPr>
          <a:xfrm>
            <a:off x="683568" y="260648"/>
            <a:ext cx="3528392" cy="369332"/>
          </a:xfrm>
          <a:prstGeom prst="rect">
            <a:avLst/>
          </a:prstGeom>
          <a:noFill/>
        </p:spPr>
        <p:txBody>
          <a:bodyPr wrap="square" rtlCol="0">
            <a:spAutoFit/>
          </a:bodyPr>
          <a:lstStyle/>
          <a:p>
            <a:pPr algn="ctr"/>
            <a:r>
              <a:rPr lang="en-US" b="1" dirty="0" smtClean="0"/>
              <a:t>Micrometeorites</a:t>
            </a:r>
            <a:endParaRPr lang="en-CA" b="1" dirty="0"/>
          </a:p>
        </p:txBody>
      </p:sp>
      <p:sp>
        <p:nvSpPr>
          <p:cNvPr id="8" name="TextBox 7"/>
          <p:cNvSpPr txBox="1"/>
          <p:nvPr/>
        </p:nvSpPr>
        <p:spPr>
          <a:xfrm>
            <a:off x="4644008" y="332656"/>
            <a:ext cx="4248472" cy="707886"/>
          </a:xfrm>
          <a:prstGeom prst="rect">
            <a:avLst/>
          </a:prstGeom>
          <a:noFill/>
        </p:spPr>
        <p:txBody>
          <a:bodyPr wrap="square" rtlCol="0">
            <a:spAutoFit/>
          </a:bodyPr>
          <a:lstStyle/>
          <a:p>
            <a:pPr algn="ctr"/>
            <a:r>
              <a:rPr lang="en-US" sz="2000" b="1" dirty="0" smtClean="0"/>
              <a:t>Damage to the International Space Station from a micrometeorite</a:t>
            </a:r>
            <a:endParaRPr lang="en-CA" sz="20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1772816"/>
          </a:xfrm>
        </p:spPr>
        <p:txBody>
          <a:bodyPr>
            <a:normAutofit/>
          </a:bodyPr>
          <a:lstStyle/>
          <a:p>
            <a:pPr marL="0">
              <a:buNone/>
            </a:pPr>
            <a:r>
              <a:rPr lang="en-CA" sz="1800" b="1" dirty="0"/>
              <a:t>Space junk </a:t>
            </a:r>
            <a:r>
              <a:rPr lang="en-CA" sz="1800" dirty="0"/>
              <a:t>refers to all the pieces of debris that have fallen off rockets, satellites, space shuttles and space stations that remain in space. This can include specks of paint, screws, bolts, nonworking satellites, antennas, tools and equipment that is discarded or lost. Some debris in space will enter the atmosphere and will not totally burn up. </a:t>
            </a:r>
            <a:r>
              <a:rPr lang="en-CA" sz="1800" dirty="0"/>
              <a:t>When this occurs, it may land in populated areas and cause loss of life or damage to property. </a:t>
            </a:r>
            <a:endParaRPr lang="en-CA" sz="1800" dirty="0" smtClean="0"/>
          </a:p>
          <a:p>
            <a:pPr marL="0">
              <a:buNone/>
            </a:pPr>
            <a:endParaRPr lang="en-US" sz="1800" dirty="0"/>
          </a:p>
          <a:p>
            <a:pPr marL="0">
              <a:buNone/>
            </a:pPr>
            <a:endParaRPr lang="en-CA" sz="1800" dirty="0"/>
          </a:p>
          <a:p>
            <a:pPr marL="0">
              <a:buNone/>
            </a:pPr>
            <a:endParaRPr lang="en-CA" sz="1800" dirty="0" smtClean="0"/>
          </a:p>
          <a:p>
            <a:pPr marL="0">
              <a:buNone/>
            </a:pPr>
            <a:endParaRPr lang="en-CA" sz="1800" dirty="0"/>
          </a:p>
          <a:p>
            <a:pPr marL="0">
              <a:buNone/>
            </a:pPr>
            <a:endParaRPr lang="en-CA" sz="1800" dirty="0" smtClean="0"/>
          </a:p>
          <a:p>
            <a:pPr marL="0">
              <a:buNone/>
            </a:pPr>
            <a:endParaRPr lang="en-CA" sz="1800" dirty="0"/>
          </a:p>
          <a:p>
            <a:pPr marL="0">
              <a:buNone/>
            </a:pPr>
            <a:endParaRPr lang="en-CA" sz="1800" dirty="0" smtClean="0"/>
          </a:p>
          <a:p>
            <a:pPr marL="0">
              <a:buNone/>
            </a:pPr>
            <a:endParaRPr lang="en-CA" sz="1800" dirty="0"/>
          </a:p>
          <a:p>
            <a:pPr marL="0">
              <a:buNone/>
            </a:pPr>
            <a:endParaRPr lang="en-CA" sz="1800" dirty="0" smtClean="0"/>
          </a:p>
          <a:p>
            <a:pPr marL="0">
              <a:buNone/>
            </a:pPr>
            <a:endParaRPr lang="en-CA" sz="1800" dirty="0"/>
          </a:p>
          <a:p>
            <a:pPr marL="0">
              <a:buNone/>
            </a:pPr>
            <a:endParaRPr lang="en-CA" sz="1800" dirty="0" smtClean="0"/>
          </a:p>
        </p:txBody>
      </p:sp>
      <p:sp>
        <p:nvSpPr>
          <p:cNvPr id="4" name="TextBox 3"/>
          <p:cNvSpPr txBox="1"/>
          <p:nvPr/>
        </p:nvSpPr>
        <p:spPr>
          <a:xfrm>
            <a:off x="0" y="4797152"/>
            <a:ext cx="9144000" cy="2308324"/>
          </a:xfrm>
          <a:prstGeom prst="rect">
            <a:avLst/>
          </a:prstGeom>
          <a:noFill/>
        </p:spPr>
        <p:txBody>
          <a:bodyPr wrap="square" rtlCol="0">
            <a:spAutoFit/>
          </a:bodyPr>
          <a:lstStyle/>
          <a:p>
            <a:r>
              <a:rPr lang="en-CA" dirty="0" smtClean="0"/>
              <a:t>Some </a:t>
            </a:r>
            <a:r>
              <a:rPr lang="en-CA" dirty="0"/>
              <a:t>satellites, or decommissioned space stations, that re-enter the atmosphere have radioactive parts and can contaminate a very large area, costing a lot of money and hours to clean it up. Some burn up in the atmosphere and those parts that don’t fall into the ocean, making recovery and clean-up less costly. </a:t>
            </a:r>
            <a:endParaRPr lang="en-CA" dirty="0" smtClean="0"/>
          </a:p>
          <a:p>
            <a:endParaRPr lang="en-CA" dirty="0" smtClean="0"/>
          </a:p>
          <a:p>
            <a:r>
              <a:rPr lang="en-CA" dirty="0" smtClean="0">
                <a:hlinkClick r:id="rId2"/>
              </a:rPr>
              <a:t>http://www.youtube.com/watch?v=JpRRgipIO8A&amp;feature=related</a:t>
            </a:r>
            <a:endParaRPr lang="en-CA" dirty="0" smtClean="0"/>
          </a:p>
          <a:p>
            <a:endParaRPr lang="en-CA" dirty="0"/>
          </a:p>
          <a:p>
            <a:endParaRPr lang="en-CA" dirty="0"/>
          </a:p>
        </p:txBody>
      </p:sp>
      <p:pic>
        <p:nvPicPr>
          <p:cNvPr id="15362" name="Picture 2" descr="http://students.egfi-k12.org/wp-content/uploads/2009/10/Space-Junk.jpg"/>
          <p:cNvPicPr>
            <a:picLocks noChangeAspect="1" noChangeArrowheads="1"/>
          </p:cNvPicPr>
          <p:nvPr/>
        </p:nvPicPr>
        <p:blipFill>
          <a:blip r:embed="rId3" cstate="print"/>
          <a:srcRect/>
          <a:stretch>
            <a:fillRect/>
          </a:stretch>
        </p:blipFill>
        <p:spPr bwMode="auto">
          <a:xfrm>
            <a:off x="1475656" y="1556792"/>
            <a:ext cx="6192688" cy="331236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139321"/>
          </a:xfrm>
          <a:prstGeom prst="rect">
            <a:avLst/>
          </a:prstGeom>
          <a:noFill/>
        </p:spPr>
        <p:txBody>
          <a:bodyPr wrap="square" rtlCol="0">
            <a:spAutoFit/>
          </a:bodyPr>
          <a:lstStyle/>
          <a:p>
            <a:endParaRPr lang="en-CA" dirty="0"/>
          </a:p>
          <a:p>
            <a:r>
              <a:rPr lang="en-CA" dirty="0"/>
              <a:t> </a:t>
            </a:r>
            <a:r>
              <a:rPr lang="en-CA" b="1" dirty="0"/>
              <a:t>Breaking Free of Earth’s Gravity </a:t>
            </a:r>
          </a:p>
          <a:p>
            <a:endParaRPr lang="en-CA" dirty="0" smtClean="0"/>
          </a:p>
          <a:p>
            <a:r>
              <a:rPr lang="en-CA" dirty="0" smtClean="0"/>
              <a:t>The </a:t>
            </a:r>
            <a:r>
              <a:rPr lang="en-CA" dirty="0"/>
              <a:t>energy it takes to get up into orbit and stay there is huge. Gravity must be </a:t>
            </a:r>
            <a:r>
              <a:rPr lang="en-CA" dirty="0" smtClean="0"/>
              <a:t>overcome! This </a:t>
            </a:r>
            <a:r>
              <a:rPr lang="en-CA" dirty="0"/>
              <a:t>is called </a:t>
            </a:r>
            <a:r>
              <a:rPr lang="en-CA" b="1" dirty="0"/>
              <a:t>escape velocity</a:t>
            </a:r>
            <a:r>
              <a:rPr lang="en-CA" dirty="0"/>
              <a:t>. Even when the gravity of the Earth is overcome, there are other hazards in this ‘</a:t>
            </a:r>
            <a:r>
              <a:rPr lang="en-CA" b="1" dirty="0"/>
              <a:t>unfriendly to humans</a:t>
            </a:r>
            <a:r>
              <a:rPr lang="en-CA" dirty="0"/>
              <a:t>’ space environment, which can cause a mission to fail and possibly be a disaster, resulting in loss of life, economic setbacks and many years of work. </a:t>
            </a:r>
          </a:p>
          <a:p>
            <a:endParaRPr lang="en-CA" dirty="0" smtClean="0"/>
          </a:p>
          <a:p>
            <a:r>
              <a:rPr lang="en-CA" dirty="0" smtClean="0"/>
              <a:t>There </a:t>
            </a:r>
            <a:r>
              <a:rPr lang="en-CA" dirty="0"/>
              <a:t>are tragedies that bring to life the true dangers of space travel, such as: </a:t>
            </a:r>
            <a:endParaRPr lang="en-CA" dirty="0" smtClean="0"/>
          </a:p>
          <a:p>
            <a:endParaRPr lang="en-US" dirty="0"/>
          </a:p>
          <a:p>
            <a:r>
              <a:rPr lang="en-US" dirty="0" smtClean="0"/>
              <a:t>1967 Apollo 1	         1986 Space Shuttle Challenger	2003  Space Shuttle Columbia</a:t>
            </a:r>
            <a:endParaRPr lang="en-CA" dirty="0"/>
          </a:p>
        </p:txBody>
      </p:sp>
      <p:pic>
        <p:nvPicPr>
          <p:cNvPr id="16386" name="Picture 2" descr="http://t1.gstatic.com/images?q=tbn:ANd9GcTqHT_P0CF-1uicaFBW9dhcob2kaw9fcUmhxUq063_URP9cxeMm-A"/>
          <p:cNvPicPr>
            <a:picLocks noChangeAspect="1" noChangeArrowheads="1"/>
          </p:cNvPicPr>
          <p:nvPr/>
        </p:nvPicPr>
        <p:blipFill>
          <a:blip r:embed="rId2" cstate="print"/>
          <a:srcRect/>
          <a:stretch>
            <a:fillRect/>
          </a:stretch>
        </p:blipFill>
        <p:spPr bwMode="auto">
          <a:xfrm>
            <a:off x="179512" y="3429000"/>
            <a:ext cx="1781175" cy="2562226"/>
          </a:xfrm>
          <a:prstGeom prst="rect">
            <a:avLst/>
          </a:prstGeom>
          <a:noFill/>
        </p:spPr>
      </p:pic>
      <p:pic>
        <p:nvPicPr>
          <p:cNvPr id="16388" name="Picture 4" descr="http://t3.gstatic.com/images?q=tbn:ANd9GcS_RVu0IL1N8dpQew30hliakUEwGS2RSiZEarqp-_1OjN3wEm-o"/>
          <p:cNvPicPr>
            <a:picLocks noChangeAspect="1" noChangeArrowheads="1"/>
          </p:cNvPicPr>
          <p:nvPr/>
        </p:nvPicPr>
        <p:blipFill>
          <a:blip r:embed="rId3" cstate="print"/>
          <a:srcRect/>
          <a:stretch>
            <a:fillRect/>
          </a:stretch>
        </p:blipFill>
        <p:spPr bwMode="auto">
          <a:xfrm>
            <a:off x="2483768" y="3356992"/>
            <a:ext cx="2676525" cy="2520280"/>
          </a:xfrm>
          <a:prstGeom prst="rect">
            <a:avLst/>
          </a:prstGeom>
          <a:noFill/>
        </p:spPr>
      </p:pic>
      <p:pic>
        <p:nvPicPr>
          <p:cNvPr id="16390" name="Picture 6" descr="http://dsc.discovery.com/space/top-10/nasa-disaster-moments/columbia-shuttle-disaster-324x205.jpg"/>
          <p:cNvPicPr>
            <a:picLocks noChangeAspect="1" noChangeArrowheads="1"/>
          </p:cNvPicPr>
          <p:nvPr/>
        </p:nvPicPr>
        <p:blipFill>
          <a:blip r:embed="rId4" cstate="print"/>
          <a:srcRect/>
          <a:stretch>
            <a:fillRect/>
          </a:stretch>
        </p:blipFill>
        <p:spPr bwMode="auto">
          <a:xfrm>
            <a:off x="5652120" y="3573016"/>
            <a:ext cx="3086100" cy="195262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754326"/>
          </a:xfrm>
          <a:prstGeom prst="rect">
            <a:avLst/>
          </a:prstGeom>
          <a:noFill/>
        </p:spPr>
        <p:txBody>
          <a:bodyPr wrap="square" rtlCol="0">
            <a:spAutoFit/>
          </a:bodyPr>
          <a:lstStyle/>
          <a:p>
            <a:r>
              <a:rPr lang="en-CA" b="1" dirty="0"/>
              <a:t>Shuttle, Space probes and Space Stations </a:t>
            </a:r>
          </a:p>
          <a:p>
            <a:r>
              <a:rPr lang="en-CA" dirty="0"/>
              <a:t>There are three main types of spacecraft in use: </a:t>
            </a:r>
            <a:endParaRPr lang="en-CA" dirty="0" smtClean="0"/>
          </a:p>
          <a:p>
            <a:endParaRPr lang="en-CA" b="1" dirty="0"/>
          </a:p>
          <a:p>
            <a:pPr marL="342900" indent="-342900">
              <a:buAutoNum type="arabicPeriod"/>
            </a:pPr>
            <a:r>
              <a:rPr lang="en-CA" b="1" dirty="0" smtClean="0"/>
              <a:t>Shuttles </a:t>
            </a:r>
            <a:r>
              <a:rPr lang="en-CA" dirty="0"/>
              <a:t>transport personnel and equipment to orbiting spacecraft. Columbia was the 1</a:t>
            </a:r>
            <a:r>
              <a:rPr lang="en-CA" baseline="30000" dirty="0"/>
              <a:t>st </a:t>
            </a:r>
            <a:r>
              <a:rPr lang="en-CA" dirty="0"/>
              <a:t>in 1981 </a:t>
            </a:r>
          </a:p>
          <a:p>
            <a:pPr marL="342900" indent="-342900"/>
            <a:endParaRPr lang="en-CA" dirty="0"/>
          </a:p>
        </p:txBody>
      </p:sp>
      <p:pic>
        <p:nvPicPr>
          <p:cNvPr id="17412" name="Picture 4" descr="Space shuttle (side view)"/>
          <p:cNvPicPr>
            <a:picLocks noChangeAspect="1" noChangeArrowheads="1"/>
          </p:cNvPicPr>
          <p:nvPr/>
        </p:nvPicPr>
        <p:blipFill>
          <a:blip r:embed="rId2" cstate="print"/>
          <a:srcRect/>
          <a:stretch>
            <a:fillRect/>
          </a:stretch>
        </p:blipFill>
        <p:spPr bwMode="auto">
          <a:xfrm>
            <a:off x="179512" y="1556792"/>
            <a:ext cx="5256584" cy="3168352"/>
          </a:xfrm>
          <a:prstGeom prst="rect">
            <a:avLst/>
          </a:prstGeom>
          <a:noFill/>
        </p:spPr>
      </p:pic>
      <p:pic>
        <p:nvPicPr>
          <p:cNvPr id="17414" name="Picture 6" descr="http://upload.wikimedia.org/wikipedia/commons/4/46/Space_Shuttle_Enterprise_in_launch_configuration.jpg"/>
          <p:cNvPicPr>
            <a:picLocks noChangeAspect="1" noChangeArrowheads="1"/>
          </p:cNvPicPr>
          <p:nvPr/>
        </p:nvPicPr>
        <p:blipFill>
          <a:blip r:embed="rId3" cstate="print"/>
          <a:srcRect/>
          <a:stretch>
            <a:fillRect/>
          </a:stretch>
        </p:blipFill>
        <p:spPr bwMode="auto">
          <a:xfrm>
            <a:off x="5508104" y="1340768"/>
            <a:ext cx="3295650" cy="490537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923330"/>
          </a:xfrm>
          <a:prstGeom prst="rect">
            <a:avLst/>
          </a:prstGeom>
          <a:noFill/>
        </p:spPr>
        <p:txBody>
          <a:bodyPr wrap="square" rtlCol="0">
            <a:spAutoFit/>
          </a:bodyPr>
          <a:lstStyle/>
          <a:p>
            <a:r>
              <a:rPr lang="en-US" b="1" dirty="0" smtClean="0"/>
              <a:t>2. S</a:t>
            </a:r>
            <a:r>
              <a:rPr lang="en-CA" b="1" dirty="0" smtClean="0"/>
              <a:t>pace </a:t>
            </a:r>
            <a:r>
              <a:rPr lang="en-CA" b="1" dirty="0"/>
              <a:t>probes </a:t>
            </a:r>
            <a:r>
              <a:rPr lang="en-CA" b="1" dirty="0" smtClean="0"/>
              <a:t> </a:t>
            </a:r>
            <a:r>
              <a:rPr lang="en-CA" dirty="0" smtClean="0"/>
              <a:t>carry </a:t>
            </a:r>
            <a:r>
              <a:rPr lang="en-CA" dirty="0"/>
              <a:t>instrumentation </a:t>
            </a:r>
            <a:r>
              <a:rPr lang="en-CA" dirty="0" smtClean="0"/>
              <a:t>for </a:t>
            </a:r>
            <a:r>
              <a:rPr lang="en-CA" dirty="0"/>
              <a:t>exploration of </a:t>
            </a:r>
            <a:r>
              <a:rPr lang="en-CA" dirty="0" smtClean="0"/>
              <a:t>space.</a:t>
            </a:r>
          </a:p>
          <a:p>
            <a:r>
              <a:rPr lang="en-CA" dirty="0" smtClean="0"/>
              <a:t> </a:t>
            </a:r>
            <a:r>
              <a:rPr lang="en-CA" dirty="0"/>
              <a:t>	</a:t>
            </a:r>
          </a:p>
          <a:p>
            <a:endParaRPr lang="en-CA" dirty="0"/>
          </a:p>
        </p:txBody>
      </p:sp>
      <p:pic>
        <p:nvPicPr>
          <p:cNvPr id="18434" name="Picture 2" descr="http://visual.merriam-webster.com/images/astronomy/astronautics/space-probe/examples-space-probes_1.jpg"/>
          <p:cNvPicPr>
            <a:picLocks noChangeAspect="1" noChangeArrowheads="1"/>
          </p:cNvPicPr>
          <p:nvPr/>
        </p:nvPicPr>
        <p:blipFill>
          <a:blip r:embed="rId2" cstate="print"/>
          <a:srcRect/>
          <a:stretch>
            <a:fillRect/>
          </a:stretch>
        </p:blipFill>
        <p:spPr bwMode="auto">
          <a:xfrm>
            <a:off x="179512" y="620688"/>
            <a:ext cx="5238750" cy="3657600"/>
          </a:xfrm>
          <a:prstGeom prst="rect">
            <a:avLst/>
          </a:prstGeom>
          <a:noFill/>
        </p:spPr>
      </p:pic>
      <p:pic>
        <p:nvPicPr>
          <p:cNvPr id="18436" name="Picture 4" descr="http://upload.wikimedia.org/wikipedia/commons/thumb/d/db/Pioneer_H.JPG/300px-Pioneer_H.JPG"/>
          <p:cNvPicPr>
            <a:picLocks noChangeAspect="1" noChangeArrowheads="1"/>
          </p:cNvPicPr>
          <p:nvPr/>
        </p:nvPicPr>
        <p:blipFill>
          <a:blip r:embed="rId3" cstate="print"/>
          <a:srcRect/>
          <a:stretch>
            <a:fillRect/>
          </a:stretch>
        </p:blipFill>
        <p:spPr bwMode="auto">
          <a:xfrm>
            <a:off x="5724128" y="404664"/>
            <a:ext cx="2857500" cy="352839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200329"/>
          </a:xfrm>
          <a:prstGeom prst="rect">
            <a:avLst/>
          </a:prstGeom>
          <a:noFill/>
        </p:spPr>
        <p:txBody>
          <a:bodyPr wrap="square" rtlCol="0">
            <a:spAutoFit/>
          </a:bodyPr>
          <a:lstStyle/>
          <a:p>
            <a:r>
              <a:rPr lang="en-US" b="1" dirty="0" smtClean="0"/>
              <a:t>3. </a:t>
            </a:r>
            <a:r>
              <a:rPr lang="en-CA" b="1" dirty="0"/>
              <a:t>International Space Stations </a:t>
            </a:r>
            <a:r>
              <a:rPr lang="en-CA" dirty="0"/>
              <a:t>are orbiting space centers where research, experimentation, and further exploration can be carried out by people living there for extended periods of </a:t>
            </a:r>
            <a:r>
              <a:rPr lang="en-CA" dirty="0" smtClean="0"/>
              <a:t>time. </a:t>
            </a:r>
            <a:r>
              <a:rPr lang="en-CA" b="1" dirty="0"/>
              <a:t>	</a:t>
            </a:r>
          </a:p>
          <a:p>
            <a:endParaRPr lang="en-CA" b="1" dirty="0"/>
          </a:p>
        </p:txBody>
      </p:sp>
      <p:pic>
        <p:nvPicPr>
          <p:cNvPr id="19458" name="Picture 2" descr="http://images.nationalgeographic.com/wpf/media-live/photos/000/010/cache/iss_1011_600x450.jpg"/>
          <p:cNvPicPr>
            <a:picLocks noChangeAspect="1" noChangeArrowheads="1"/>
          </p:cNvPicPr>
          <p:nvPr/>
        </p:nvPicPr>
        <p:blipFill>
          <a:blip r:embed="rId2" cstate="print"/>
          <a:srcRect/>
          <a:stretch>
            <a:fillRect/>
          </a:stretch>
        </p:blipFill>
        <p:spPr bwMode="auto">
          <a:xfrm>
            <a:off x="0" y="692696"/>
            <a:ext cx="4536504" cy="4286250"/>
          </a:xfrm>
          <a:prstGeom prst="rect">
            <a:avLst/>
          </a:prstGeom>
          <a:noFill/>
        </p:spPr>
      </p:pic>
      <p:pic>
        <p:nvPicPr>
          <p:cNvPr id="19460" name="Picture 4" descr="http://www.blogcdn.com/www.engadget.com/media/2011/03/nasa-iss-03-10-2011.jpg"/>
          <p:cNvPicPr>
            <a:picLocks noChangeAspect="1" noChangeArrowheads="1"/>
          </p:cNvPicPr>
          <p:nvPr/>
        </p:nvPicPr>
        <p:blipFill>
          <a:blip r:embed="rId3" cstate="print"/>
          <a:srcRect/>
          <a:stretch>
            <a:fillRect/>
          </a:stretch>
        </p:blipFill>
        <p:spPr bwMode="auto">
          <a:xfrm>
            <a:off x="4644008" y="2780928"/>
            <a:ext cx="4499992" cy="378142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017306"/>
          </a:xfrm>
          <a:prstGeom prst="rect">
            <a:avLst/>
          </a:prstGeom>
          <a:noFill/>
        </p:spPr>
        <p:txBody>
          <a:bodyPr wrap="square" rtlCol="0">
            <a:spAutoFit/>
          </a:bodyPr>
          <a:lstStyle/>
          <a:p>
            <a:r>
              <a:rPr lang="en-CA" b="1" dirty="0" err="1" smtClean="0"/>
              <a:t>Canadarm</a:t>
            </a:r>
            <a:endParaRPr lang="en-CA" b="1" dirty="0"/>
          </a:p>
          <a:p>
            <a:pPr>
              <a:buFont typeface="Arial" pitchFamily="34" charset="0"/>
              <a:buChar char="•"/>
            </a:pPr>
            <a:r>
              <a:rPr lang="en-CA" dirty="0" smtClean="0"/>
              <a:t>launched </a:t>
            </a:r>
            <a:r>
              <a:rPr lang="en-CA" dirty="0"/>
              <a:t>in 1981 </a:t>
            </a:r>
            <a:endParaRPr lang="en-CA" dirty="0" smtClean="0"/>
          </a:p>
          <a:p>
            <a:r>
              <a:rPr lang="en-CA" b="1" dirty="0" smtClean="0"/>
              <a:t>Purposes</a:t>
            </a:r>
            <a:r>
              <a:rPr lang="en-CA" dirty="0" smtClean="0"/>
              <a:t>: </a:t>
            </a:r>
          </a:p>
          <a:p>
            <a:pPr>
              <a:buFont typeface="Arial" pitchFamily="34" charset="0"/>
              <a:buChar char="•"/>
            </a:pPr>
            <a:r>
              <a:rPr lang="en-CA" dirty="0" smtClean="0"/>
              <a:t>launching </a:t>
            </a:r>
            <a:r>
              <a:rPr lang="en-CA" dirty="0"/>
              <a:t>and retrieving satellites for use or </a:t>
            </a:r>
            <a:r>
              <a:rPr lang="en-CA" dirty="0" smtClean="0"/>
              <a:t>repair</a:t>
            </a:r>
          </a:p>
          <a:p>
            <a:pPr>
              <a:buFont typeface="Arial" pitchFamily="34" charset="0"/>
              <a:buChar char="•"/>
            </a:pPr>
            <a:r>
              <a:rPr lang="en-CA" dirty="0" smtClean="0"/>
              <a:t>fixed </a:t>
            </a:r>
            <a:r>
              <a:rPr lang="en-CA" dirty="0"/>
              <a:t>the Hubble Telescope </a:t>
            </a:r>
            <a:endParaRPr lang="en-CA" dirty="0" smtClean="0"/>
          </a:p>
          <a:p>
            <a:pPr>
              <a:buFont typeface="Arial" pitchFamily="34" charset="0"/>
              <a:buChar char="•"/>
            </a:pPr>
            <a:r>
              <a:rPr lang="en-CA" dirty="0"/>
              <a:t>P</a:t>
            </a:r>
            <a:r>
              <a:rPr lang="en-CA" dirty="0" smtClean="0"/>
              <a:t>ut </a:t>
            </a:r>
            <a:r>
              <a:rPr lang="en-CA" dirty="0"/>
              <a:t>modules of the International Space Station </a:t>
            </a:r>
            <a:r>
              <a:rPr lang="en-CA" dirty="0" smtClean="0"/>
              <a:t>together</a:t>
            </a:r>
          </a:p>
          <a:p>
            <a:pPr>
              <a:buFont typeface="Arial" pitchFamily="34" charset="0"/>
              <a:buChar char="•"/>
            </a:pPr>
            <a:endParaRPr lang="en-CA" dirty="0"/>
          </a:p>
          <a:p>
            <a:r>
              <a:rPr lang="en-CA" dirty="0" smtClean="0">
                <a:hlinkClick r:id="rId2"/>
              </a:rPr>
              <a:t>http://www.youtube.com/watch?v=ck76yL_s30s&amp;feature=related</a:t>
            </a:r>
            <a:endParaRPr lang="en-CA" dirty="0" smtClean="0"/>
          </a:p>
          <a:p>
            <a:endParaRPr lang="en-CA" dirty="0"/>
          </a:p>
          <a:p>
            <a:r>
              <a:rPr lang="en-CA" b="1" dirty="0"/>
              <a:t>The Future of Space Transport </a:t>
            </a:r>
            <a:r>
              <a:rPr lang="en-CA" b="1"/>
              <a:t>Technology </a:t>
            </a:r>
            <a:endParaRPr lang="en-CA" b="1" dirty="0" smtClean="0"/>
          </a:p>
          <a:p>
            <a:endParaRPr lang="en-CA" b="1" dirty="0"/>
          </a:p>
          <a:p>
            <a:r>
              <a:rPr lang="en-CA" b="1" dirty="0" smtClean="0"/>
              <a:t>Ion Drives </a:t>
            </a:r>
            <a:r>
              <a:rPr lang="en-CA" dirty="0" smtClean="0"/>
              <a:t>are engines that use xenon gas instead of chemical fuel. The xenon is electrically charged, accelerated, and then released as exhaust, which provides the thrust for the spacecraft. 	</a:t>
            </a:r>
            <a:endParaRPr lang="en-CA" dirty="0"/>
          </a:p>
          <a:p>
            <a:endParaRPr lang="en-CA" dirty="0" smtClean="0"/>
          </a:p>
          <a:p>
            <a:r>
              <a:rPr lang="en-CA" dirty="0" smtClean="0"/>
              <a:t> </a:t>
            </a:r>
            <a:r>
              <a:rPr lang="en-CA" dirty="0" smtClean="0">
                <a:hlinkClick r:id="rId3"/>
              </a:rPr>
              <a:t>http://www.youtube.com/watch?v=YTbPI2PxLUE&amp;feature=related</a:t>
            </a:r>
            <a:endParaRPr lang="en-CA" dirty="0" smtClean="0"/>
          </a:p>
          <a:p>
            <a:endParaRPr lang="en-US" dirty="0"/>
          </a:p>
          <a:p>
            <a:r>
              <a:rPr lang="en-CA" b="1" dirty="0"/>
              <a:t>Solar Sail Spacecraft </a:t>
            </a:r>
            <a:endParaRPr lang="en-CA" b="1" dirty="0" smtClean="0"/>
          </a:p>
          <a:p>
            <a:r>
              <a:rPr lang="en-CA" dirty="0" smtClean="0"/>
              <a:t>They </a:t>
            </a:r>
            <a:r>
              <a:rPr lang="en-CA" dirty="0"/>
              <a:t>harness the light of the Sun. The Sun’s electromagnetic energy, in the form of photons, hits the carbon fibre solar sails, and is transmitted through the craft to propel it through space. These spacecraft could travel up to 5 times faster than spacecraft today. </a:t>
            </a:r>
            <a:endParaRPr lang="en-CA" dirty="0" smtClean="0"/>
          </a:p>
          <a:p>
            <a:endParaRPr lang="en-US" dirty="0"/>
          </a:p>
          <a:p>
            <a:r>
              <a:rPr lang="en-CA" dirty="0" smtClean="0">
                <a:hlinkClick r:id="rId4"/>
              </a:rPr>
              <a:t>http://www.youtube.com/watch?v=ADNpCcKo_jw</a:t>
            </a:r>
            <a:endParaRPr lang="en-CA" dirty="0" smtClean="0"/>
          </a:p>
          <a:p>
            <a:endParaRPr lang="en-CA" dirty="0"/>
          </a:p>
          <a:p>
            <a:endParaRPr lang="en-CA"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499</Words>
  <Application>Microsoft Office PowerPoint</Application>
  <PresentationFormat>On-screen Show (4:3)</PresentationFormat>
  <Paragraphs>60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Slide 1</vt:lpstr>
      <vt:lpstr>Slide 2</vt:lpstr>
      <vt:lpstr>Slide 3</vt:lpstr>
      <vt:lpstr>Slide 4</vt:lpstr>
      <vt:lpstr>Slide 5</vt:lpstr>
      <vt:lpstr>Slide 6</vt:lpstr>
      <vt:lpstr>Slide 7</vt:lpstr>
      <vt:lpstr>Slide 8</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HOME</dc:creator>
  <cp:lastModifiedBy>HOME</cp:lastModifiedBy>
  <cp:revision>16</cp:revision>
  <dcterms:created xsi:type="dcterms:W3CDTF">2012-10-22T02:13:38Z</dcterms:created>
  <dcterms:modified xsi:type="dcterms:W3CDTF">2012-10-22T03:43:18Z</dcterms:modified>
</cp:coreProperties>
</file>