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7" r:id="rId5"/>
    <p:sldId id="268" r:id="rId6"/>
    <p:sldId id="269" r:id="rId7"/>
    <p:sldId id="258" r:id="rId8"/>
    <p:sldId id="260" r:id="rId9"/>
    <p:sldId id="261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74" autoAdjust="0"/>
  </p:normalViewPr>
  <p:slideViewPr>
    <p:cSldViewPr>
      <p:cViewPr varScale="1">
        <p:scale>
          <a:sx n="68" d="100"/>
          <a:sy n="68" d="100"/>
        </p:scale>
        <p:origin x="9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4/29/2015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4/29/2015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4/29/2015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rpxtAmDA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denproject.com/learn/for-everyone/water-saving-ti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ERoRyAPbQ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Fresh and Salt Water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Topic 1: A World of Water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304800"/>
            <a:ext cx="11125200" cy="266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Topic </a:t>
            </a:r>
            <a:r>
              <a:rPr lang="en-US" b="1" dirty="0"/>
              <a:t>1 – A World of Water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Living </a:t>
            </a:r>
            <a:r>
              <a:rPr lang="en-US" dirty="0"/>
              <a:t>systems need water to survive. Ecosystems depend on it. The land is changed by it. Industry uses large amounts of it. Climate and weather are determined by it. Our </a:t>
            </a:r>
            <a:r>
              <a:rPr lang="en-US" b="1" dirty="0"/>
              <a:t>'blue planet' </a:t>
            </a:r>
            <a:r>
              <a:rPr lang="en-US" dirty="0"/>
              <a:t>- as viewed from space -is </a:t>
            </a:r>
            <a:r>
              <a:rPr lang="en-US" b="1" dirty="0"/>
              <a:t>unique</a:t>
            </a:r>
            <a:r>
              <a:rPr lang="en-US" dirty="0"/>
              <a:t> among the planets in our solar system, because 74% of its surface is covered by water.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However </a:t>
            </a:r>
            <a:r>
              <a:rPr lang="en-US" b="1" u="sng" dirty="0"/>
              <a:t>most of the water on the Earth (about 97</a:t>
            </a:r>
            <a:r>
              <a:rPr lang="en-US" b="1" u="sng" dirty="0" smtClean="0"/>
              <a:t>%) </a:t>
            </a:r>
            <a:r>
              <a:rPr lang="en-US" b="1" u="sng" dirty="0"/>
              <a:t>is </a:t>
            </a:r>
            <a:r>
              <a:rPr lang="en-US" b="1" u="sng" dirty="0" smtClean="0"/>
              <a:t>saltwater.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3124200"/>
            <a:ext cx="30480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3" y="3098442"/>
            <a:ext cx="4038600" cy="3302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882721"/>
            <a:ext cx="3048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12" y="152400"/>
            <a:ext cx="1135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/>
              <a:t>Do You Depend On Water?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dirty="0" smtClean="0"/>
              <a:t>	Human </a:t>
            </a:r>
            <a:r>
              <a:rPr lang="en-US" sz="2400" dirty="0"/>
              <a:t>body cells need water to function. All organisms need water to survive and all organisms have varying amounts of water in their mass; humans </a:t>
            </a:r>
            <a:r>
              <a:rPr lang="en-US" sz="2400" dirty="0" smtClean="0"/>
              <a:t>70%, </a:t>
            </a:r>
            <a:r>
              <a:rPr lang="en-US" sz="2400" dirty="0"/>
              <a:t>apples 84% and watermelon 98%. The water in your body does not stay constant. You lose water (sweat and elimination of wastes) and you gain water – almost 2.5L per day. Water is vital for survival of all living things.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971800"/>
            <a:ext cx="58674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124200"/>
            <a:ext cx="3886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212" y="228600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Major Uses Of Water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b="1" u="sng" dirty="0"/>
              <a:t>direct</a:t>
            </a:r>
            <a:r>
              <a:rPr lang="en-US" sz="2400" b="1" dirty="0"/>
              <a:t> </a:t>
            </a:r>
            <a:r>
              <a:rPr lang="en-US" sz="2400" dirty="0"/>
              <a:t>(domestic or personal use) and </a:t>
            </a:r>
            <a:r>
              <a:rPr lang="en-US" sz="2400" b="1" u="sng" dirty="0"/>
              <a:t>indirect</a:t>
            </a:r>
            <a:r>
              <a:rPr lang="en-US" sz="2400" b="1" dirty="0"/>
              <a:t> </a:t>
            </a:r>
            <a:r>
              <a:rPr lang="en-US" sz="2400" dirty="0"/>
              <a:t>(industrial and agricultural) ways that humans use water. Many indirect uses can have negative effects on Earth's water supply. There are </a:t>
            </a:r>
            <a:r>
              <a:rPr lang="en-US" sz="2400" b="1" dirty="0"/>
              <a:t>benefits </a:t>
            </a:r>
            <a:r>
              <a:rPr lang="en-US" sz="2400" dirty="0"/>
              <a:t>and </a:t>
            </a:r>
            <a:r>
              <a:rPr lang="en-US" sz="2400" b="1" dirty="0"/>
              <a:t>costs </a:t>
            </a:r>
            <a:r>
              <a:rPr lang="en-US" sz="2400" dirty="0"/>
              <a:t>to using water.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286000"/>
            <a:ext cx="3810000" cy="42672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61820"/>
              </p:ext>
            </p:extLst>
          </p:nvPr>
        </p:nvGraphicFramePr>
        <p:xfrm>
          <a:off x="4494212" y="2167592"/>
          <a:ext cx="7467600" cy="45535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0647"/>
                <a:gridCol w="2053153"/>
                <a:gridCol w="1866900"/>
                <a:gridCol w="1866900"/>
              </a:tblGrid>
              <a:tr h="62365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 Use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Direct/Indirect </a:t>
                      </a:r>
                      <a:endParaRPr lang="en-US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 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(-)</a:t>
                      </a:r>
                      <a:endParaRPr lang="en-US" dirty="0"/>
                    </a:p>
                  </a:txBody>
                  <a:tcPr/>
                </a:tc>
              </a:tr>
              <a:tr h="1544293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Agriculture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irrigation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Food,  Economy Jobs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 salinity Decreases vegetation Depletes groundwater supplies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138255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coolant, solvent, washing, diluting pollutants)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Jobs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Products &amp; Services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Pollution contributor Depletes groundwater supplies 	</a:t>
                      </a:r>
                    </a:p>
                  </a:txBody>
                  <a:tcPr/>
                </a:tc>
              </a:tr>
              <a:tr h="94596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Domestic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Convenience 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412" y="76200"/>
            <a:ext cx="115062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 </a:t>
            </a:r>
            <a:r>
              <a:rPr lang="en-US" sz="2400" dirty="0"/>
              <a:t>effects may include: </a:t>
            </a:r>
          </a:p>
          <a:p>
            <a:r>
              <a:rPr lang="en-US" sz="2400" dirty="0"/>
              <a:t>• Pollution of surface and groundwater </a:t>
            </a:r>
          </a:p>
          <a:p>
            <a:r>
              <a:rPr lang="en-US" sz="2400" dirty="0"/>
              <a:t>• Depletion of groundwater supply</a:t>
            </a:r>
          </a:p>
          <a:p>
            <a:r>
              <a:rPr lang="en-US" sz="2400" dirty="0"/>
              <a:t>	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447800"/>
            <a:ext cx="5429250" cy="419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8212" y="762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Fresh Water Scarcity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www.youtube.com/watch?v=otrpxtAmDAk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Ways to save Water (Doc)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www.edenproject.com/learn/for-everyone/water-saving-tips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" y="1219200"/>
            <a:ext cx="12000000" cy="5328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12" y="152400"/>
            <a:ext cx="11430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u="sng" dirty="0" smtClean="0"/>
              <a:t>The Water Cycle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212" y="228600"/>
            <a:ext cx="11353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The Distribution of Water On Earth (Water quantity – the amount of water) 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08400"/>
              </p:ext>
            </p:extLst>
          </p:nvPr>
        </p:nvGraphicFramePr>
        <p:xfrm>
          <a:off x="1065212" y="914400"/>
          <a:ext cx="10591800" cy="3037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30600"/>
                <a:gridCol w="3530600"/>
                <a:gridCol w="353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Water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Percent of total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Potable, or not?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Oceans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97.20%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Saltwater 	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Icecaps, Glaciers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Frozen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Ground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Fresh - but not entirely accessible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Rivers, lakes, Inland seas, soil moisture and in the atmosphere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0.02%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Potable - some with Indirect access however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6612" y="4267200"/>
            <a:ext cx="1082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Water Enough For All </a:t>
            </a:r>
            <a:endParaRPr lang="en-US" sz="2400" dirty="0"/>
          </a:p>
          <a:p>
            <a:r>
              <a:rPr lang="en-US" sz="2400" dirty="0"/>
              <a:t>Water quality – the characteristics that make water suitable or unsuitable for different uses </a:t>
            </a:r>
          </a:p>
          <a:p>
            <a:r>
              <a:rPr lang="en-US" sz="2400" b="1" u="sng" dirty="0"/>
              <a:t>Four countries (Brazil 18%, Canada 9%, China 9%, and United States 8%) hold nearly half of the Earth’s renewable supply of freshwater. </a:t>
            </a:r>
            <a:endParaRPr lang="en-US" sz="2400" b="1" u="sng" dirty="0" smtClean="0"/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www.youtube.com/watch?v=HXERoRyAPbQ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12" y="0"/>
            <a:ext cx="11506200" cy="655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1812" y="457200"/>
            <a:ext cx="10972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Planet Earth Video: Fresh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248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Consolas</vt:lpstr>
      <vt:lpstr>Corbel</vt:lpstr>
      <vt:lpstr>Chalkboard 16x9</vt:lpstr>
      <vt:lpstr>Unit 5: Fresh and Salt Water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2015-04-29T19:12:28Z</dcterms:created>
  <dcterms:modified xsi:type="dcterms:W3CDTF">2015-04-29T22:06:39Z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