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1A1929-24AD-482E-8C34-261E2C5AE048}" type="datetimeFigureOut">
              <a:rPr lang="en-CA" smtClean="0"/>
              <a:t>13/05/2013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BC3FA8-3332-449C-973D-1C754F92E2E3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3: How do you spell relief?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6808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Acids and Bases</a:t>
            </a:r>
          </a:p>
          <a:p>
            <a:endParaRPr lang="en-CA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75656" y="2204864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Properties and Examples</a:t>
            </a:r>
          </a:p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Acids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: </a:t>
            </a:r>
            <a:r>
              <a:rPr lang="en-CA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taste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sour, are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soluble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in water and undergo similar chemical reactions, have a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pH of less than 7 </a:t>
            </a:r>
            <a:endParaRPr lang="en-CA" sz="2000" b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phosphoric acid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(fertilizers, detergents, </a:t>
            </a:r>
            <a:r>
              <a:rPr lang="en-CA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flavoring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agent - tangy) </a:t>
            </a: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sulfuric acid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(car battery, paints, </a:t>
            </a:r>
            <a:r>
              <a:rPr lang="en-CA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dyes)</a:t>
            </a:r>
          </a:p>
          <a:p>
            <a:endParaRPr lang="en-CA" sz="2000" b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Bases: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taste bitter, are soluble in water, feel slippery, and react with acids, have a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pH </a:t>
            </a:r>
            <a:r>
              <a:rPr lang="en-CA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greater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than 7 </a:t>
            </a:r>
            <a:endParaRPr lang="en-CA" sz="2000" b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CA" sz="2000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sodium hydroxide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(household cleaners, bleaching </a:t>
            </a:r>
            <a:r>
              <a:rPr lang="en-CA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agent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)</a:t>
            </a: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aluminum hydroxide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(antacid tablets)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	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"/>
            <a:ext cx="8100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Neutral: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substances that are neither acidic nor basic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Water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	</a:t>
            </a:r>
            <a:endParaRPr lang="en-CA" sz="2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CA" sz="2000" dirty="0"/>
          </a:p>
          <a:p>
            <a:r>
              <a:rPr lang="en-CA" sz="2000" dirty="0"/>
              <a:t> </a:t>
            </a:r>
            <a:r>
              <a:rPr lang="en-CA" sz="2000" b="1" dirty="0"/>
              <a:t>pH is a measure of the concentration of hydrogen ions in a solution. </a:t>
            </a:r>
            <a:r>
              <a:rPr lang="en-CA" sz="2000" dirty="0" smtClean="0"/>
              <a:t>It </a:t>
            </a:r>
            <a:r>
              <a:rPr lang="en-CA" sz="2000" dirty="0"/>
              <a:t>means the </a:t>
            </a:r>
            <a:r>
              <a:rPr lang="en-CA" sz="2000" i="1" dirty="0"/>
              <a:t>“power of hydrogen” and </a:t>
            </a:r>
            <a:r>
              <a:rPr lang="en-CA" sz="2000" dirty="0" smtClean="0"/>
              <a:t>refers </a:t>
            </a:r>
            <a:r>
              <a:rPr lang="en-CA" sz="2000" dirty="0"/>
              <a:t>to the formation of hydrogen atoms that have lost an electron (ions). 	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87624" y="1052736"/>
            <a:ext cx="763284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http://www.monarchknights.com/teacherwebpages/cimock/images/acids_and_bases_phscale_0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28" name="AutoShape 4" descr="http://www.monarchknights.com/teacherwebpages/cimock/images/acids_and_bases_phscale_0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" name="Picture 8" descr="acids_and_bases_phscale_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20888"/>
            <a:ext cx="7704856" cy="3384376"/>
          </a:xfrm>
          <a:prstGeom prst="rect">
            <a:avLst/>
          </a:prstGeom>
        </p:spPr>
      </p:pic>
      <p:sp>
        <p:nvSpPr>
          <p:cNvPr id="1030" name="AutoShape 6" descr="http://www.monarchknights.com/teacherwebpages/cimock/images/acids_and_bases_phscale_000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608" y="6021288"/>
            <a:ext cx="8100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solidFill>
                  <a:srgbClr val="FF0000"/>
                </a:solidFill>
              </a:rPr>
              <a:t>*** Copy the numbers from the above scale***</a:t>
            </a:r>
            <a:endParaRPr lang="en-CA" sz="2000" dirty="0">
              <a:solidFill>
                <a:srgbClr val="FF0000"/>
              </a:solidFill>
            </a:endParaRPr>
          </a:p>
          <a:p>
            <a:endParaRPr lang="en-CA" sz="2000" dirty="0"/>
          </a:p>
          <a:p>
            <a:r>
              <a:rPr lang="en-CA" sz="2000" dirty="0"/>
              <a:t>	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"/>
            <a:ext cx="810039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pH: Powerful Scale </a:t>
            </a:r>
          </a:p>
          <a:p>
            <a:endParaRPr lang="en-CA" b="1" dirty="0" smtClean="0"/>
          </a:p>
          <a:p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The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strength or concentration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of an acid or base determines the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extent to which it reacts with water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The pH scale is a way of comparing the relative acidity or alkalinity of a substance. 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To identify a substance as an acid, a base, or neutral,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an indicator is used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 It changes color according to the type of substance it is put into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Common indicators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:  litmus paper / universal indicator paper / phenolphthalein / BTB (</a:t>
            </a:r>
            <a:r>
              <a:rPr lang="en-CA" sz="2000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Bromothymol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 Blue) grape Juice / red cabbage Juice / tea </a:t>
            </a:r>
            <a:endParaRPr lang="en-CA" sz="2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b="1" dirty="0" smtClean="0"/>
              <a:t>Red </a:t>
            </a:r>
            <a:r>
              <a:rPr lang="en-CA" sz="2000" b="1" dirty="0"/>
              <a:t>litmus </a:t>
            </a:r>
            <a:r>
              <a:rPr lang="en-CA" sz="2000" dirty="0"/>
              <a:t>paper will tur</a:t>
            </a:r>
            <a:r>
              <a:rPr lang="en-CA" sz="2000" b="1" dirty="0"/>
              <a:t>n </a:t>
            </a:r>
            <a:r>
              <a:rPr lang="en-CA" sz="2000" b="1" dirty="0" smtClean="0"/>
              <a:t>blue </a:t>
            </a:r>
            <a:r>
              <a:rPr lang="en-CA" sz="2000" dirty="0" smtClean="0"/>
              <a:t>in </a:t>
            </a:r>
            <a:r>
              <a:rPr lang="en-CA" sz="2000" dirty="0"/>
              <a:t>the presence of a </a:t>
            </a:r>
            <a:r>
              <a:rPr lang="en-CA" sz="2000" b="1" dirty="0"/>
              <a:t>base.</a:t>
            </a:r>
          </a:p>
          <a:p>
            <a:r>
              <a:rPr lang="en-CA" sz="2000" b="1" dirty="0"/>
              <a:t>Blue litmus </a:t>
            </a:r>
            <a:r>
              <a:rPr lang="en-CA" sz="2000" dirty="0"/>
              <a:t>paper will turn </a:t>
            </a:r>
            <a:r>
              <a:rPr lang="en-CA" sz="2000" b="1" dirty="0" smtClean="0"/>
              <a:t>red in </a:t>
            </a:r>
            <a:r>
              <a:rPr lang="en-CA" sz="2000" b="1" dirty="0"/>
              <a:t>the </a:t>
            </a:r>
            <a:r>
              <a:rPr lang="en-CA" sz="2000" dirty="0"/>
              <a:t>presence of an </a:t>
            </a:r>
            <a:r>
              <a:rPr lang="en-CA" sz="2000" b="1" dirty="0" smtClean="0"/>
              <a:t>acid</a:t>
            </a:r>
            <a:r>
              <a:rPr lang="en-CA" sz="2000" b="1" dirty="0"/>
              <a:t>.</a:t>
            </a:r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pic>
        <p:nvPicPr>
          <p:cNvPr id="5" name="Picture 4" descr="PH-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725144"/>
            <a:ext cx="7848872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43608" y="0"/>
            <a:ext cx="8100392" cy="134076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r>
              <a:rPr lang="en-CA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Neutralization </a:t>
            </a:r>
            <a:endParaRPr lang="en-CA" sz="2000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Acids and bases react together when they are mixed. This type of reaction is called neutralization. Both the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acid and the base are used up 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in this type of reaction. </a:t>
            </a:r>
            <a:r>
              <a:rPr lang="en-CA" sz="2000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A salt and water are produced</a:t>
            </a:r>
            <a:r>
              <a:rPr lang="en-CA" sz="20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</a:t>
            </a:r>
          </a:p>
          <a:p>
            <a:endParaRPr lang="en-CA" sz="2000" b="1" dirty="0"/>
          </a:p>
          <a:p>
            <a:endParaRPr lang="en-CA" sz="2000" dirty="0" smtClean="0"/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/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43608" y="3645024"/>
            <a:ext cx="8100392" cy="194421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/>
          </a:p>
          <a:p>
            <a:r>
              <a:rPr lang="en-CA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Acid 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in your stomach has a normal pH of 2. </a:t>
            </a:r>
            <a:r>
              <a:rPr lang="en-CA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Eating quickly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, </a:t>
            </a:r>
            <a:r>
              <a:rPr lang="en-CA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and stress causes 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your stomach produces an excess amount of gastric acid (giving you heartburn). 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To neutralize the excess acid, an antacid tablet is swallowed. This antacid is a mild base. (</a:t>
            </a:r>
            <a:r>
              <a:rPr lang="en-CA" sz="2200" dirty="0" err="1">
                <a:solidFill>
                  <a:schemeClr val="tx2">
                    <a:shade val="30000"/>
                    <a:satMod val="150000"/>
                  </a:schemeClr>
                </a:solidFill>
              </a:rPr>
              <a:t>eg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. </a:t>
            </a:r>
            <a:r>
              <a:rPr lang="en-CA" sz="2200" dirty="0">
                <a:solidFill>
                  <a:schemeClr val="tx2">
                    <a:shade val="30000"/>
                    <a:satMod val="150000"/>
                  </a:schemeClr>
                </a:solidFill>
              </a:rPr>
              <a:t>Tums, </a:t>
            </a:r>
            <a:r>
              <a:rPr lang="en-CA" sz="22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Rolaids)</a:t>
            </a:r>
            <a:endParaRPr lang="en-CA" sz="22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CA" sz="2000" dirty="0" smtClean="0"/>
          </a:p>
          <a:p>
            <a:endParaRPr lang="en-CA" sz="2000" dirty="0"/>
          </a:p>
          <a:p>
            <a:endParaRPr lang="en-CA" sz="2000" dirty="0" smtClean="0"/>
          </a:p>
          <a:p>
            <a:endParaRPr lang="en-CA" sz="2000" dirty="0"/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33901368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8028384" cy="17281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5616" y="1988840"/>
            <a:ext cx="802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Base		Acid		Salt		Water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2996952"/>
            <a:ext cx="802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Acid		          Base		Salt		Water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342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Topic 3: How do you spell relief?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3: How do you spell relief?</dc:title>
  <dc:creator>HOME</dc:creator>
  <cp:lastModifiedBy>HOME</cp:lastModifiedBy>
  <cp:revision>25</cp:revision>
  <dcterms:created xsi:type="dcterms:W3CDTF">2013-05-14T02:39:40Z</dcterms:created>
  <dcterms:modified xsi:type="dcterms:W3CDTF">2013-05-14T03:28:46Z</dcterms:modified>
</cp:coreProperties>
</file>