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FC20-D763-4894-A917-3AE782F8CE8E}" type="datetimeFigureOut">
              <a:rPr lang="en-CA" smtClean="0"/>
              <a:pPr/>
              <a:t>26/01/2015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D9955-6AAE-48B2-A97F-D42A366867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FC20-D763-4894-A917-3AE782F8CE8E}" type="datetimeFigureOut">
              <a:rPr lang="en-CA" smtClean="0"/>
              <a:pPr/>
              <a:t>26/01/2015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D9955-6AAE-48B2-A97F-D42A366867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FC20-D763-4894-A917-3AE782F8CE8E}" type="datetimeFigureOut">
              <a:rPr lang="en-CA" smtClean="0"/>
              <a:pPr/>
              <a:t>26/01/2015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D9955-6AAE-48B2-A97F-D42A366867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FC20-D763-4894-A917-3AE782F8CE8E}" type="datetimeFigureOut">
              <a:rPr lang="en-CA" smtClean="0"/>
              <a:pPr/>
              <a:t>26/01/2015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D9955-6AAE-48B2-A97F-D42A366867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FC20-D763-4894-A917-3AE782F8CE8E}" type="datetimeFigureOut">
              <a:rPr lang="en-CA" smtClean="0"/>
              <a:pPr/>
              <a:t>26/01/2015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D9955-6AAE-48B2-A97F-D42A366867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FC20-D763-4894-A917-3AE782F8CE8E}" type="datetimeFigureOut">
              <a:rPr lang="en-CA" smtClean="0"/>
              <a:pPr/>
              <a:t>26/01/2015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D9955-6AAE-48B2-A97F-D42A366867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FC20-D763-4894-A917-3AE782F8CE8E}" type="datetimeFigureOut">
              <a:rPr lang="en-CA" smtClean="0"/>
              <a:pPr/>
              <a:t>26/01/2015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D9955-6AAE-48B2-A97F-D42A366867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FC20-D763-4894-A917-3AE782F8CE8E}" type="datetimeFigureOut">
              <a:rPr lang="en-CA" smtClean="0"/>
              <a:pPr/>
              <a:t>26/01/2015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D9955-6AAE-48B2-A97F-D42A366867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FC20-D763-4894-A917-3AE782F8CE8E}" type="datetimeFigureOut">
              <a:rPr lang="en-CA" smtClean="0"/>
              <a:pPr/>
              <a:t>26/01/2015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D9955-6AAE-48B2-A97F-D42A366867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FC20-D763-4894-A917-3AE782F8CE8E}" type="datetimeFigureOut">
              <a:rPr lang="en-CA" smtClean="0"/>
              <a:pPr/>
              <a:t>26/01/2015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D9955-6AAE-48B2-A97F-D42A366867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FC20-D763-4894-A917-3AE782F8CE8E}" type="datetimeFigureOut">
              <a:rPr lang="en-CA" smtClean="0"/>
              <a:pPr/>
              <a:t>26/01/2015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D9955-6AAE-48B2-A97F-D42A3668678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2FC20-D763-4894-A917-3AE782F8CE8E}" type="datetimeFigureOut">
              <a:rPr lang="en-CA" smtClean="0"/>
              <a:pPr/>
              <a:t>26/01/2015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D9955-6AAE-48B2-A97F-D42A3668678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a/url?sa=i&amp;rct=j&amp;q=waterfall+close+up&amp;source=images&amp;cd=&amp;docid=LIuJCRMt5plRNM&amp;tbnid=8UI-naTMBoBskM:&amp;ved=0CAUQjRw&amp;url=http://www.davidroossien.com/index.php?topMenuSelection=prints&amp;printsPageName=details&amp;id=200909296252WaterfallDetailCloseup&amp;mode=thumbs&amp;ei=kEwHUdWtCu72iQK1uIHACw&amp;bvm=bv.41642243,d.cGE&amp;psig=AFQjCNGkycmwo8s2ny9pbFK-wqLqwMlTow&amp;ust=1359519218543164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google.ca/url?sa=i&amp;rct=j&amp;q=water+dripping&amp;source=images&amp;cd=&amp;cad=rja&amp;docid=J7NpcYFfkzVdqM&amp;tbnid=qkz7tlyoGWcVNM:&amp;ved=0CAUQjRw&amp;url=http://www.cripplecreekgov.com/page.asp?id=158&amp;name=WinterWaterTips&amp;ei=_EwHUYn_GoiCjALww4Aw&amp;bvm=bv.41642243,d.cGE&amp;psig=AFQjCNGDgIakza5GMRjuMt5NnbHyFvSA4Q&amp;ust=135951930074348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Ft9VDDPWb4" TargetMode="External"/><Relationship Id="rId2" Type="http://schemas.openxmlformats.org/officeDocument/2006/relationships/hyperlink" Target="http://www.youtube.com/watch?v=3KU_skfdZV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FudzqfpLLs" TargetMode="External"/><Relationship Id="rId2" Type="http://schemas.openxmlformats.org/officeDocument/2006/relationships/hyperlink" Target="http://www.youtube.com/watch?v=_5te9X4sN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08_KlTKP5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Topic 4: Flow Rate and Viscosity</a:t>
            </a:r>
          </a:p>
          <a:p>
            <a:endParaRPr lang="en-US" b="1" u="sng" dirty="0"/>
          </a:p>
          <a:p>
            <a:r>
              <a:rPr lang="en-US" b="1" dirty="0" smtClean="0">
                <a:solidFill>
                  <a:srgbClr val="FF0000"/>
                </a:solidFill>
              </a:rPr>
              <a:t>READ PAGE 40</a:t>
            </a:r>
          </a:p>
          <a:p>
            <a:endParaRPr lang="en-US" b="1" dirty="0"/>
          </a:p>
          <a:p>
            <a:r>
              <a:rPr lang="en-US" b="1" dirty="0" smtClean="0"/>
              <a:t>Viscosity:  </a:t>
            </a:r>
            <a:r>
              <a:rPr lang="en-US" dirty="0" smtClean="0"/>
              <a:t>The property that describes a liquids thickness or thinness.</a:t>
            </a:r>
          </a:p>
          <a:p>
            <a:endParaRPr lang="en-US" b="1" dirty="0"/>
          </a:p>
          <a:p>
            <a:r>
              <a:rPr lang="en-US" b="1" dirty="0" smtClean="0"/>
              <a:t>Viscous</a:t>
            </a:r>
            <a:r>
              <a:rPr lang="en-US" dirty="0" smtClean="0"/>
              <a:t>: The </a:t>
            </a:r>
            <a:r>
              <a:rPr lang="en-US" b="1" dirty="0" smtClean="0"/>
              <a:t>THICKER</a:t>
            </a:r>
            <a:r>
              <a:rPr lang="en-US" dirty="0" smtClean="0"/>
              <a:t> a liquid is the </a:t>
            </a:r>
            <a:r>
              <a:rPr lang="en-US" b="1" dirty="0" smtClean="0"/>
              <a:t>MORE VISCOUS </a:t>
            </a:r>
            <a:r>
              <a:rPr lang="en-US" dirty="0" smtClean="0"/>
              <a:t>it is.</a:t>
            </a:r>
          </a:p>
          <a:p>
            <a:endParaRPr lang="en-US" b="1" dirty="0"/>
          </a:p>
          <a:p>
            <a:r>
              <a:rPr lang="en-US" b="1" dirty="0" smtClean="0"/>
              <a:t>Flow Rate: </a:t>
            </a:r>
            <a:r>
              <a:rPr lang="en-US" dirty="0" smtClean="0"/>
              <a:t>The measurement of how fast a </a:t>
            </a:r>
            <a:r>
              <a:rPr lang="en-US" b="1" dirty="0" smtClean="0"/>
              <a:t>FLUID</a:t>
            </a:r>
            <a:r>
              <a:rPr lang="en-US" dirty="0" smtClean="0"/>
              <a:t> flows.</a:t>
            </a:r>
          </a:p>
          <a:p>
            <a:endParaRPr lang="en-US" b="1" dirty="0" smtClean="0"/>
          </a:p>
          <a:p>
            <a:endParaRPr lang="en-CA" b="1" dirty="0"/>
          </a:p>
        </p:txBody>
      </p:sp>
      <p:pic>
        <p:nvPicPr>
          <p:cNvPr id="11266" name="Picture 2" descr="http://www.davidroossien.com/images/2009/200909296252WaterfallDetailCloseup_340x50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924944"/>
            <a:ext cx="3096344" cy="3672408"/>
          </a:xfrm>
          <a:prstGeom prst="rect">
            <a:avLst/>
          </a:prstGeom>
          <a:noFill/>
        </p:spPr>
      </p:pic>
      <p:pic>
        <p:nvPicPr>
          <p:cNvPr id="11268" name="Picture 4" descr="http://www.cripplecreekgov.com/library/images/trickling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2924944"/>
            <a:ext cx="2871961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Prep the lab on pages 41 &amp; 42. This will be collected individually for marks.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FLOW RATE = </a:t>
            </a:r>
            <a:r>
              <a:rPr lang="en-US" u="sng" dirty="0" smtClean="0"/>
              <a:t>Distance Travelled</a:t>
            </a:r>
          </a:p>
          <a:p>
            <a:r>
              <a:rPr lang="en-US" dirty="0"/>
              <a:t>	</a:t>
            </a:r>
            <a:r>
              <a:rPr lang="en-US" dirty="0" smtClean="0"/>
              <a:t>	Time</a:t>
            </a:r>
          </a:p>
          <a:p>
            <a:endParaRPr lang="en-US" dirty="0"/>
          </a:p>
          <a:p>
            <a:r>
              <a:rPr lang="en-US" dirty="0" smtClean="0"/>
              <a:t>Flow Rate = Distance Travelled ÷ Time</a:t>
            </a:r>
          </a:p>
          <a:p>
            <a:endParaRPr lang="en-US" dirty="0"/>
          </a:p>
          <a:p>
            <a:r>
              <a:rPr lang="en-US" b="1" dirty="0" smtClean="0"/>
              <a:t>Units will usually be cm/s (</a:t>
            </a:r>
            <a:r>
              <a:rPr lang="en-US" b="1" dirty="0" err="1" smtClean="0"/>
              <a:t>centimetres</a:t>
            </a:r>
            <a:r>
              <a:rPr lang="en-US" b="1" dirty="0" smtClean="0"/>
              <a:t> per second)</a:t>
            </a:r>
          </a:p>
          <a:p>
            <a:endParaRPr lang="en-US" b="1" dirty="0"/>
          </a:p>
          <a:p>
            <a:r>
              <a:rPr lang="en-US" b="1" dirty="0" smtClean="0"/>
              <a:t>***Flow Rate is the speed of the liquid***</a:t>
            </a:r>
          </a:p>
          <a:p>
            <a:endParaRPr lang="en-US" b="1" dirty="0" smtClean="0"/>
          </a:p>
          <a:p>
            <a:endParaRPr lang="en-CA" b="1" dirty="0" smtClean="0">
              <a:hlinkClick r:id="rId2"/>
            </a:endParaRPr>
          </a:p>
          <a:p>
            <a:endParaRPr lang="en-CA" b="1" dirty="0">
              <a:hlinkClick r:id="rId2"/>
            </a:endParaRPr>
          </a:p>
          <a:p>
            <a:r>
              <a:rPr lang="en-CA" b="1" dirty="0" smtClean="0">
                <a:hlinkClick r:id="rId2"/>
              </a:rPr>
              <a:t>http://www.youtube.com/watch?v=3KU_skfdZVQ</a:t>
            </a:r>
            <a:endParaRPr lang="en-CA" b="1" dirty="0" smtClean="0"/>
          </a:p>
          <a:p>
            <a:endParaRPr lang="en-US" b="1" dirty="0"/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Read Page 45 &amp; 46 to understand why it is important to know the flow rate/viscosity of certain liquids.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  <a:hlinkClick r:id="rId3"/>
            </a:endParaRPr>
          </a:p>
          <a:p>
            <a:r>
              <a:rPr lang="en-US" b="1" dirty="0" smtClean="0">
                <a:solidFill>
                  <a:srgbClr val="FF0000"/>
                </a:solidFill>
                <a:hlinkClick r:id="rId3"/>
              </a:rPr>
              <a:t>http://www.youtube.com/watch?v=7Ft9VDDPWb4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/>
          </a:p>
          <a:p>
            <a:endParaRPr lang="en-US" b="1" dirty="0"/>
          </a:p>
          <a:p>
            <a:endParaRPr lang="en-CA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How does temperature affect the viscosity of liquids and gases?</a:t>
            </a:r>
            <a:endParaRPr lang="en-CA" b="1" dirty="0" smtClean="0"/>
          </a:p>
          <a:p>
            <a:endParaRPr lang="en-US" dirty="0" smtClean="0"/>
          </a:p>
          <a:p>
            <a:r>
              <a:rPr lang="en-US" dirty="0" smtClean="0"/>
              <a:t>As you increase the temperature of a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liquid</a:t>
            </a:r>
            <a:r>
              <a:rPr lang="en-US" dirty="0" smtClean="0"/>
              <a:t> you </a:t>
            </a:r>
            <a:r>
              <a:rPr lang="en-US" u="sng" dirty="0" smtClean="0"/>
              <a:t>			</a:t>
            </a:r>
            <a:r>
              <a:rPr lang="en-US" dirty="0" smtClean="0"/>
              <a:t> the viscosity of the liquid.</a:t>
            </a:r>
          </a:p>
          <a:p>
            <a:r>
              <a:rPr lang="en-US" dirty="0" smtClean="0"/>
              <a:t>                                                                                        raise/lower</a:t>
            </a:r>
          </a:p>
          <a:p>
            <a:r>
              <a:rPr lang="en-US" dirty="0" smtClean="0"/>
              <a:t>This means that the liquid becomes </a:t>
            </a:r>
            <a:r>
              <a:rPr lang="en-US" u="sng" dirty="0" smtClean="0"/>
              <a:t>				</a:t>
            </a:r>
            <a:r>
              <a:rPr lang="en-US" dirty="0" smtClean="0"/>
              <a:t> and its flow rate will </a:t>
            </a:r>
          </a:p>
          <a:p>
            <a:r>
              <a:rPr lang="en-US" dirty="0" smtClean="0"/>
              <a:t>                                                                            thicker/thinner</a:t>
            </a:r>
          </a:p>
          <a:p>
            <a:r>
              <a:rPr lang="en-US" u="sng" dirty="0"/>
              <a:t>	</a:t>
            </a:r>
            <a:r>
              <a:rPr lang="en-US" u="sng" dirty="0" smtClean="0"/>
              <a:t>		</a:t>
            </a:r>
            <a:r>
              <a:rPr lang="en-US" dirty="0" smtClean="0"/>
              <a:t>.</a:t>
            </a:r>
          </a:p>
          <a:p>
            <a:r>
              <a:rPr lang="en-US" dirty="0"/>
              <a:t>s</a:t>
            </a:r>
            <a:r>
              <a:rPr lang="en-US" dirty="0" smtClean="0"/>
              <a:t>peed up/slow down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 you increase the temperature of a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gas</a:t>
            </a:r>
            <a:r>
              <a:rPr lang="en-US" dirty="0" smtClean="0"/>
              <a:t> you </a:t>
            </a:r>
            <a:r>
              <a:rPr lang="en-US" u="sng" dirty="0" smtClean="0"/>
              <a:t>			</a:t>
            </a:r>
            <a:r>
              <a:rPr lang="en-US" dirty="0" smtClean="0"/>
              <a:t> the viscosity of the liquid.</a:t>
            </a:r>
          </a:p>
          <a:p>
            <a:r>
              <a:rPr lang="en-US" dirty="0" smtClean="0"/>
              <a:t>                                                                                        raise/lower</a:t>
            </a:r>
          </a:p>
          <a:p>
            <a:r>
              <a:rPr lang="en-US" dirty="0" smtClean="0"/>
              <a:t>This means that the liquid becomes </a:t>
            </a:r>
            <a:r>
              <a:rPr lang="en-US" u="sng" dirty="0" smtClean="0"/>
              <a:t>				</a:t>
            </a:r>
            <a:r>
              <a:rPr lang="en-US" dirty="0" smtClean="0"/>
              <a:t> and its flow rate will </a:t>
            </a:r>
          </a:p>
          <a:p>
            <a:r>
              <a:rPr lang="en-US" dirty="0" smtClean="0"/>
              <a:t>                                                                            thicker/thinner</a:t>
            </a:r>
          </a:p>
          <a:p>
            <a:r>
              <a:rPr lang="en-US" u="sng" dirty="0" smtClean="0"/>
              <a:t>			</a:t>
            </a:r>
            <a:r>
              <a:rPr lang="en-US" dirty="0" smtClean="0"/>
              <a:t>.</a:t>
            </a:r>
          </a:p>
          <a:p>
            <a:r>
              <a:rPr lang="en-US" dirty="0" smtClean="0"/>
              <a:t>speed up/slow down</a:t>
            </a:r>
          </a:p>
          <a:p>
            <a:endParaRPr lang="en-US" dirty="0"/>
          </a:p>
          <a:p>
            <a:r>
              <a:rPr lang="en-CA" dirty="0" smtClean="0">
                <a:hlinkClick r:id="rId2"/>
              </a:rPr>
              <a:t>http://www.youtube.com/watch?v=_5te9X4sNrU</a:t>
            </a:r>
            <a:endParaRPr lang="en-CA" dirty="0" smtClean="0"/>
          </a:p>
          <a:p>
            <a:endParaRPr lang="en-US" dirty="0"/>
          </a:p>
          <a:p>
            <a:r>
              <a:rPr lang="en-CA" dirty="0" smtClean="0">
                <a:hlinkClick r:id="rId3"/>
              </a:rPr>
              <a:t>http://www.youtube.com/watch?v=9FudzqfpLLs</a:t>
            </a:r>
            <a:endParaRPr lang="en-CA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Read Page 47 and answer the questions in your  notes.</a:t>
            </a:r>
            <a:endParaRPr lang="en-CA" b="1" dirty="0" smtClean="0">
              <a:solidFill>
                <a:srgbClr val="7030A0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dirty="0" smtClean="0"/>
              <a:t> As you increase the temperature of a liquid, its particles move faster and are pulled apart, helping the liquid to flow and lowering its viscosity.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dirty="0" smtClean="0"/>
              <a:t>As you heat a gas, its particles are moving very fast increasing the amount of collisions, resulting in high internal friction. The higher the internal friction the higher the viscosity.</a:t>
            </a:r>
          </a:p>
          <a:p>
            <a:endParaRPr lang="en-US" dirty="0"/>
          </a:p>
          <a:p>
            <a:r>
              <a:rPr lang="en-US" dirty="0" smtClean="0"/>
              <a:t>Some liquids particles are </a:t>
            </a:r>
            <a:r>
              <a:rPr lang="en-US" b="1" dirty="0" smtClean="0"/>
              <a:t>strongly attracted </a:t>
            </a:r>
            <a:r>
              <a:rPr lang="en-US" dirty="0" smtClean="0"/>
              <a:t>to one another. This means that they have a large amount of internal friction.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Read Pages  48 &amp; 49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CA" dirty="0" smtClean="0">
                <a:solidFill>
                  <a:srgbClr val="FF0000"/>
                </a:solidFill>
                <a:hlinkClick r:id="rId2"/>
              </a:rPr>
              <a:t>http://www.youtube.com/watch?v=p08_KlTKP50</a:t>
            </a:r>
            <a:endParaRPr lang="en-CA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C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182</Words>
  <Application>Microsoft Office PowerPoint</Application>
  <PresentationFormat>On-screen Show (4:3)</PresentationFormat>
  <Paragraphs>66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HOME</cp:lastModifiedBy>
  <cp:revision>12</cp:revision>
  <dcterms:created xsi:type="dcterms:W3CDTF">2013-01-29T03:53:55Z</dcterms:created>
  <dcterms:modified xsi:type="dcterms:W3CDTF">2015-01-27T03:28:46Z</dcterms:modified>
</cp:coreProperties>
</file>