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AC6B44-D737-4A2D-9827-ECE7F07F8A9B}"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4B6E-A398-4954-B03A-D876A3BFE01A}" type="slidenum">
              <a:rPr lang="en-US" smtClean="0"/>
              <a:t>‹#›</a:t>
            </a:fld>
            <a:endParaRPr lang="en-US"/>
          </a:p>
        </p:txBody>
      </p:sp>
    </p:spTree>
    <p:extLst>
      <p:ext uri="{BB962C8B-B14F-4D97-AF65-F5344CB8AC3E}">
        <p14:creationId xmlns:p14="http://schemas.microsoft.com/office/powerpoint/2010/main" val="21966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AC6B44-D737-4A2D-9827-ECE7F07F8A9B}"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4B6E-A398-4954-B03A-D876A3BFE01A}" type="slidenum">
              <a:rPr lang="en-US" smtClean="0"/>
              <a:t>‹#›</a:t>
            </a:fld>
            <a:endParaRPr lang="en-US"/>
          </a:p>
        </p:txBody>
      </p:sp>
    </p:spTree>
    <p:extLst>
      <p:ext uri="{BB962C8B-B14F-4D97-AF65-F5344CB8AC3E}">
        <p14:creationId xmlns:p14="http://schemas.microsoft.com/office/powerpoint/2010/main" val="1997647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AC6B44-D737-4A2D-9827-ECE7F07F8A9B}"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4B6E-A398-4954-B03A-D876A3BFE01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82657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AC6B44-D737-4A2D-9827-ECE7F07F8A9B}"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4B6E-A398-4954-B03A-D876A3BFE01A}" type="slidenum">
              <a:rPr lang="en-US" smtClean="0"/>
              <a:t>‹#›</a:t>
            </a:fld>
            <a:endParaRPr lang="en-US"/>
          </a:p>
        </p:txBody>
      </p:sp>
    </p:spTree>
    <p:extLst>
      <p:ext uri="{BB962C8B-B14F-4D97-AF65-F5344CB8AC3E}">
        <p14:creationId xmlns:p14="http://schemas.microsoft.com/office/powerpoint/2010/main" val="2738872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AC6B44-D737-4A2D-9827-ECE7F07F8A9B}"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4B6E-A398-4954-B03A-D876A3BFE01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5046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AC6B44-D737-4A2D-9827-ECE7F07F8A9B}"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4B6E-A398-4954-B03A-D876A3BFE01A}" type="slidenum">
              <a:rPr lang="en-US" smtClean="0"/>
              <a:t>‹#›</a:t>
            </a:fld>
            <a:endParaRPr lang="en-US"/>
          </a:p>
        </p:txBody>
      </p:sp>
    </p:spTree>
    <p:extLst>
      <p:ext uri="{BB962C8B-B14F-4D97-AF65-F5344CB8AC3E}">
        <p14:creationId xmlns:p14="http://schemas.microsoft.com/office/powerpoint/2010/main" val="814713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AC6B44-D737-4A2D-9827-ECE7F07F8A9B}"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4B6E-A398-4954-B03A-D876A3BFE01A}" type="slidenum">
              <a:rPr lang="en-US" smtClean="0"/>
              <a:t>‹#›</a:t>
            </a:fld>
            <a:endParaRPr lang="en-US"/>
          </a:p>
        </p:txBody>
      </p:sp>
    </p:spTree>
    <p:extLst>
      <p:ext uri="{BB962C8B-B14F-4D97-AF65-F5344CB8AC3E}">
        <p14:creationId xmlns:p14="http://schemas.microsoft.com/office/powerpoint/2010/main" val="3586958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AC6B44-D737-4A2D-9827-ECE7F07F8A9B}"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4B6E-A398-4954-B03A-D876A3BFE01A}" type="slidenum">
              <a:rPr lang="en-US" smtClean="0"/>
              <a:t>‹#›</a:t>
            </a:fld>
            <a:endParaRPr lang="en-US"/>
          </a:p>
        </p:txBody>
      </p:sp>
    </p:spTree>
    <p:extLst>
      <p:ext uri="{BB962C8B-B14F-4D97-AF65-F5344CB8AC3E}">
        <p14:creationId xmlns:p14="http://schemas.microsoft.com/office/powerpoint/2010/main" val="105274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AC6B44-D737-4A2D-9827-ECE7F07F8A9B}"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4B6E-A398-4954-B03A-D876A3BFE01A}" type="slidenum">
              <a:rPr lang="en-US" smtClean="0"/>
              <a:t>‹#›</a:t>
            </a:fld>
            <a:endParaRPr lang="en-US"/>
          </a:p>
        </p:txBody>
      </p:sp>
    </p:spTree>
    <p:extLst>
      <p:ext uri="{BB962C8B-B14F-4D97-AF65-F5344CB8AC3E}">
        <p14:creationId xmlns:p14="http://schemas.microsoft.com/office/powerpoint/2010/main" val="136068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AC6B44-D737-4A2D-9827-ECE7F07F8A9B}"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64B6E-A398-4954-B03A-D876A3BFE01A}" type="slidenum">
              <a:rPr lang="en-US" smtClean="0"/>
              <a:t>‹#›</a:t>
            </a:fld>
            <a:endParaRPr lang="en-US"/>
          </a:p>
        </p:txBody>
      </p:sp>
    </p:spTree>
    <p:extLst>
      <p:ext uri="{BB962C8B-B14F-4D97-AF65-F5344CB8AC3E}">
        <p14:creationId xmlns:p14="http://schemas.microsoft.com/office/powerpoint/2010/main" val="3696071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AC6B44-D737-4A2D-9827-ECE7F07F8A9B}" type="datetimeFigureOut">
              <a:rPr lang="en-US" smtClean="0"/>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64B6E-A398-4954-B03A-D876A3BFE01A}" type="slidenum">
              <a:rPr lang="en-US" smtClean="0"/>
              <a:t>‹#›</a:t>
            </a:fld>
            <a:endParaRPr lang="en-US"/>
          </a:p>
        </p:txBody>
      </p:sp>
    </p:spTree>
    <p:extLst>
      <p:ext uri="{BB962C8B-B14F-4D97-AF65-F5344CB8AC3E}">
        <p14:creationId xmlns:p14="http://schemas.microsoft.com/office/powerpoint/2010/main" val="385351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AC6B44-D737-4A2D-9827-ECE7F07F8A9B}" type="datetimeFigureOut">
              <a:rPr lang="en-US" smtClean="0"/>
              <a:t>5/29/2015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64B6E-A398-4954-B03A-D876A3BFE01A}" type="slidenum">
              <a:rPr lang="en-US" smtClean="0"/>
              <a:t>‹#›</a:t>
            </a:fld>
            <a:endParaRPr lang="en-US"/>
          </a:p>
        </p:txBody>
      </p:sp>
    </p:spTree>
    <p:extLst>
      <p:ext uri="{BB962C8B-B14F-4D97-AF65-F5344CB8AC3E}">
        <p14:creationId xmlns:p14="http://schemas.microsoft.com/office/powerpoint/2010/main" val="1683797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AC6B44-D737-4A2D-9827-ECE7F07F8A9B}" type="datetimeFigureOut">
              <a:rPr lang="en-US" smtClean="0"/>
              <a:t>5/29/2015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64B6E-A398-4954-B03A-D876A3BFE01A}" type="slidenum">
              <a:rPr lang="en-US" smtClean="0"/>
              <a:t>‹#›</a:t>
            </a:fld>
            <a:endParaRPr lang="en-US"/>
          </a:p>
        </p:txBody>
      </p:sp>
    </p:spTree>
    <p:extLst>
      <p:ext uri="{BB962C8B-B14F-4D97-AF65-F5344CB8AC3E}">
        <p14:creationId xmlns:p14="http://schemas.microsoft.com/office/powerpoint/2010/main" val="14949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C6B44-D737-4A2D-9827-ECE7F07F8A9B}" type="datetimeFigureOut">
              <a:rPr lang="en-US" smtClean="0"/>
              <a:t>5/29/2015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64B6E-A398-4954-B03A-D876A3BFE01A}" type="slidenum">
              <a:rPr lang="en-US" smtClean="0"/>
              <a:t>‹#›</a:t>
            </a:fld>
            <a:endParaRPr lang="en-US"/>
          </a:p>
        </p:txBody>
      </p:sp>
    </p:spTree>
    <p:extLst>
      <p:ext uri="{BB962C8B-B14F-4D97-AF65-F5344CB8AC3E}">
        <p14:creationId xmlns:p14="http://schemas.microsoft.com/office/powerpoint/2010/main" val="250004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C6B44-D737-4A2D-9827-ECE7F07F8A9B}" type="datetimeFigureOut">
              <a:rPr lang="en-US" smtClean="0"/>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64B6E-A398-4954-B03A-D876A3BFE01A}" type="slidenum">
              <a:rPr lang="en-US" smtClean="0"/>
              <a:t>‹#›</a:t>
            </a:fld>
            <a:endParaRPr lang="en-US"/>
          </a:p>
        </p:txBody>
      </p:sp>
    </p:spTree>
    <p:extLst>
      <p:ext uri="{BB962C8B-B14F-4D97-AF65-F5344CB8AC3E}">
        <p14:creationId xmlns:p14="http://schemas.microsoft.com/office/powerpoint/2010/main" val="56714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C6B44-D737-4A2D-9827-ECE7F07F8A9B}" type="datetimeFigureOut">
              <a:rPr lang="en-US" smtClean="0"/>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64B6E-A398-4954-B03A-D876A3BFE01A}" type="slidenum">
              <a:rPr lang="en-US" smtClean="0"/>
              <a:t>‹#›</a:t>
            </a:fld>
            <a:endParaRPr lang="en-US"/>
          </a:p>
        </p:txBody>
      </p:sp>
    </p:spTree>
    <p:extLst>
      <p:ext uri="{BB962C8B-B14F-4D97-AF65-F5344CB8AC3E}">
        <p14:creationId xmlns:p14="http://schemas.microsoft.com/office/powerpoint/2010/main" val="341644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AC6B44-D737-4A2D-9827-ECE7F07F8A9B}" type="datetimeFigureOut">
              <a:rPr lang="en-US" smtClean="0"/>
              <a:t>5/29/2015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C064B6E-A398-4954-B03A-D876A3BFE01A}" type="slidenum">
              <a:rPr lang="en-US" smtClean="0"/>
              <a:t>‹#›</a:t>
            </a:fld>
            <a:endParaRPr lang="en-US"/>
          </a:p>
        </p:txBody>
      </p:sp>
    </p:spTree>
    <p:extLst>
      <p:ext uri="{BB962C8B-B14F-4D97-AF65-F5344CB8AC3E}">
        <p14:creationId xmlns:p14="http://schemas.microsoft.com/office/powerpoint/2010/main" val="1756789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mBvBdGTkR8"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0KUQKZuhCX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941" y="141668"/>
            <a:ext cx="11603865" cy="2585323"/>
          </a:xfrm>
          <a:prstGeom prst="rect">
            <a:avLst/>
          </a:prstGeom>
          <a:noFill/>
        </p:spPr>
        <p:txBody>
          <a:bodyPr wrap="square" rtlCol="0">
            <a:spAutoFit/>
          </a:bodyPr>
          <a:lstStyle/>
          <a:p>
            <a:r>
              <a:rPr lang="en-US" sz="2400" b="1" dirty="0"/>
              <a:t>How Waves Change Shorelines </a:t>
            </a:r>
            <a:endParaRPr lang="en-US" sz="2400" b="1" dirty="0" smtClean="0"/>
          </a:p>
          <a:p>
            <a:r>
              <a:rPr lang="en-US" sz="2400" dirty="0" smtClean="0"/>
              <a:t>The </a:t>
            </a:r>
            <a:r>
              <a:rPr lang="en-US" sz="2400" dirty="0"/>
              <a:t>force of waves crashing against a shoreline can cause changes to the shape of the shoreline, whether it is hard rock or soft rock. Erosion and deposition reshapes the shoreline dramatically. Waves collide with the shoreline at slight angles, creating a </a:t>
            </a:r>
            <a:r>
              <a:rPr lang="en-US" sz="2400" b="1" dirty="0" err="1"/>
              <a:t>longshore</a:t>
            </a:r>
            <a:r>
              <a:rPr lang="en-US" sz="2400" b="1" dirty="0"/>
              <a:t> current</a:t>
            </a:r>
            <a:r>
              <a:rPr lang="en-US" sz="2400" dirty="0"/>
              <a:t>, which carries the sediment along the shore, </a:t>
            </a:r>
            <a:r>
              <a:rPr lang="en-US" sz="2400" dirty="0" err="1"/>
              <a:t>redepositing</a:t>
            </a:r>
            <a:r>
              <a:rPr lang="en-US" sz="2400" dirty="0"/>
              <a:t> it on its journey.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68" y="2474420"/>
            <a:ext cx="4819650" cy="2295525"/>
          </a:xfrm>
          <a:prstGeom prst="rect">
            <a:avLst/>
          </a:prstGeom>
        </p:spPr>
      </p:pic>
      <p:sp>
        <p:nvSpPr>
          <p:cNvPr id="6" name="TextBox 5"/>
          <p:cNvSpPr txBox="1"/>
          <p:nvPr/>
        </p:nvSpPr>
        <p:spPr>
          <a:xfrm>
            <a:off x="5640947" y="3307379"/>
            <a:ext cx="6181859" cy="1569660"/>
          </a:xfrm>
          <a:prstGeom prst="rect">
            <a:avLst/>
          </a:prstGeom>
          <a:noFill/>
        </p:spPr>
        <p:txBody>
          <a:bodyPr wrap="square" rtlCol="0">
            <a:spAutoFit/>
          </a:bodyPr>
          <a:lstStyle/>
          <a:p>
            <a:r>
              <a:rPr lang="en-US" sz="2400" b="1" dirty="0"/>
              <a:t>Sea caves </a:t>
            </a:r>
            <a:r>
              <a:rPr lang="en-US" sz="2400" dirty="0"/>
              <a:t>and </a:t>
            </a:r>
            <a:r>
              <a:rPr lang="en-US" sz="2400" b="1" dirty="0"/>
              <a:t>arches </a:t>
            </a:r>
            <a:r>
              <a:rPr lang="en-US" sz="2400" dirty="0"/>
              <a:t>can be formed by the action of waves eroding rock along the shore 	</a:t>
            </a:r>
          </a:p>
          <a:p>
            <a:endParaRPr lang="en-US"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110" y="4769946"/>
            <a:ext cx="4348766" cy="20880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4896" y="4211392"/>
            <a:ext cx="3837904" cy="2460869"/>
          </a:xfrm>
          <a:prstGeom prst="rect">
            <a:avLst/>
          </a:prstGeom>
        </p:spPr>
      </p:pic>
    </p:spTree>
    <p:extLst>
      <p:ext uri="{BB962C8B-B14F-4D97-AF65-F5344CB8AC3E}">
        <p14:creationId xmlns:p14="http://schemas.microsoft.com/office/powerpoint/2010/main" val="259708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699" y="115910"/>
            <a:ext cx="11384924" cy="3046988"/>
          </a:xfrm>
          <a:prstGeom prst="rect">
            <a:avLst/>
          </a:prstGeom>
          <a:noFill/>
        </p:spPr>
        <p:txBody>
          <a:bodyPr wrap="square" rtlCol="0">
            <a:spAutoFit/>
          </a:bodyPr>
          <a:lstStyle/>
          <a:p>
            <a:r>
              <a:rPr lang="en-US" sz="2400" b="1" dirty="0"/>
              <a:t>How Beaches Are Formed </a:t>
            </a:r>
            <a:endParaRPr lang="en-US" sz="2400" dirty="0"/>
          </a:p>
          <a:p>
            <a:r>
              <a:rPr lang="en-US" sz="2400" dirty="0"/>
              <a:t>The type of rock that the shoreline is made of will determine if it will have a sandy beach or not. </a:t>
            </a:r>
            <a:r>
              <a:rPr lang="en-US" sz="2400" dirty="0" smtClean="0"/>
              <a:t>If </a:t>
            </a:r>
            <a:r>
              <a:rPr lang="en-US" sz="2400" dirty="0"/>
              <a:t>the shoreline is steep and rocky, </a:t>
            </a:r>
            <a:r>
              <a:rPr lang="en-US" sz="2400" dirty="0" smtClean="0"/>
              <a:t>sand gets </a:t>
            </a:r>
            <a:r>
              <a:rPr lang="en-US" sz="2400" dirty="0"/>
              <a:t>washed back to sea. If the shoreline has a gentle slope, then a beach can be formed by the deposition of these tiny fragments of sand. </a:t>
            </a:r>
            <a:r>
              <a:rPr lang="en-US" sz="2400" dirty="0" smtClean="0"/>
              <a:t>Waves </a:t>
            </a:r>
            <a:r>
              <a:rPr lang="en-US" sz="2400" dirty="0"/>
              <a:t>are changing the shores constantly and as a result many beaches have had to have </a:t>
            </a:r>
            <a:r>
              <a:rPr lang="en-US" sz="2400" b="1" dirty="0"/>
              <a:t>sea walls</a:t>
            </a:r>
            <a:r>
              <a:rPr lang="en-US" sz="2400" dirty="0"/>
              <a:t>, </a:t>
            </a:r>
            <a:r>
              <a:rPr lang="en-US" sz="2400" b="1" dirty="0"/>
              <a:t>breakwaters, jetties </a:t>
            </a:r>
            <a:r>
              <a:rPr lang="en-US" sz="2400" dirty="0"/>
              <a:t>and </a:t>
            </a:r>
            <a:r>
              <a:rPr lang="en-US" sz="2400" b="1" dirty="0"/>
              <a:t>barriers </a:t>
            </a:r>
            <a:r>
              <a:rPr lang="en-US" sz="2400" dirty="0"/>
              <a:t>built to prevent the sand from being washed back to sea.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516" y="3162898"/>
            <a:ext cx="3894571" cy="30722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401" y="2812003"/>
            <a:ext cx="3017520" cy="22555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0738" y="2777199"/>
            <a:ext cx="3711262" cy="275768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9361" y="5318975"/>
            <a:ext cx="2895600" cy="1466440"/>
          </a:xfrm>
          <a:prstGeom prst="rect">
            <a:avLst/>
          </a:prstGeom>
        </p:spPr>
      </p:pic>
    </p:spTree>
    <p:extLst>
      <p:ext uri="{BB962C8B-B14F-4D97-AF65-F5344CB8AC3E}">
        <p14:creationId xmlns:p14="http://schemas.microsoft.com/office/powerpoint/2010/main" val="154672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737" y="128790"/>
            <a:ext cx="11333409" cy="3693319"/>
          </a:xfrm>
          <a:prstGeom prst="rect">
            <a:avLst/>
          </a:prstGeom>
          <a:noFill/>
        </p:spPr>
        <p:txBody>
          <a:bodyPr wrap="square" rtlCol="0">
            <a:spAutoFit/>
          </a:bodyPr>
          <a:lstStyle/>
          <a:p>
            <a:r>
              <a:rPr lang="en-US" sz="2400" b="1" dirty="0" smtClean="0"/>
              <a:t>Tides </a:t>
            </a:r>
          </a:p>
          <a:p>
            <a:r>
              <a:rPr lang="en-US" sz="2400" dirty="0" smtClean="0"/>
              <a:t>This water level is called a </a:t>
            </a:r>
            <a:r>
              <a:rPr lang="en-US" sz="2400" b="1" dirty="0" smtClean="0"/>
              <a:t>tide</a:t>
            </a:r>
            <a:r>
              <a:rPr lang="en-US" sz="2400" dirty="0" smtClean="0"/>
              <a:t>. </a:t>
            </a:r>
            <a:r>
              <a:rPr lang="en-US" sz="2400" b="1" dirty="0" smtClean="0"/>
              <a:t>High tide </a:t>
            </a:r>
            <a:r>
              <a:rPr lang="en-US" sz="2400" dirty="0" smtClean="0"/>
              <a:t>is the highest level the water will reach on shore, while </a:t>
            </a:r>
            <a:r>
              <a:rPr lang="en-US" sz="2400" b="1" dirty="0" smtClean="0"/>
              <a:t>low tide </a:t>
            </a:r>
            <a:r>
              <a:rPr lang="en-US" sz="2400" dirty="0" smtClean="0"/>
              <a:t>is the lowest level it will reach onshore. Usually there are two high tides and two low tides each day. The largest tidal movements are </a:t>
            </a:r>
            <a:r>
              <a:rPr lang="en-US" sz="2400" b="1" dirty="0" smtClean="0"/>
              <a:t>spring tides</a:t>
            </a:r>
            <a:r>
              <a:rPr lang="en-US" sz="2400" dirty="0" smtClean="0"/>
              <a:t>, whereas the smallest tidal movements are called </a:t>
            </a:r>
            <a:r>
              <a:rPr lang="en-US" sz="2400" b="1" dirty="0" smtClean="0"/>
              <a:t>neap tides</a:t>
            </a:r>
            <a:r>
              <a:rPr lang="en-US" sz="2400" dirty="0" smtClean="0"/>
              <a:t>. The difference in level between high tides and low tides is called </a:t>
            </a:r>
            <a:r>
              <a:rPr lang="en-US" sz="2400" b="1" dirty="0" smtClean="0"/>
              <a:t>tidal range</a:t>
            </a:r>
            <a:r>
              <a:rPr lang="en-US" sz="2400" dirty="0" smtClean="0"/>
              <a:t>. 	</a:t>
            </a:r>
          </a:p>
          <a:p>
            <a:endParaRPr lang="en-US" sz="2400" dirty="0" smtClean="0"/>
          </a:p>
          <a:p>
            <a:r>
              <a:rPr lang="en-US" sz="2400" dirty="0" smtClean="0"/>
              <a:t>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249" y="2446986"/>
            <a:ext cx="9656919" cy="4411014"/>
          </a:xfrm>
          <a:prstGeom prst="rect">
            <a:avLst/>
          </a:prstGeom>
        </p:spPr>
      </p:pic>
      <p:sp>
        <p:nvSpPr>
          <p:cNvPr id="6" name="TextBox 5"/>
          <p:cNvSpPr txBox="1"/>
          <p:nvPr/>
        </p:nvSpPr>
        <p:spPr>
          <a:xfrm>
            <a:off x="334851" y="2936383"/>
            <a:ext cx="1532586" cy="1754326"/>
          </a:xfrm>
          <a:prstGeom prst="rect">
            <a:avLst/>
          </a:prstGeom>
          <a:noFill/>
        </p:spPr>
        <p:txBody>
          <a:bodyPr wrap="square" rtlCol="0">
            <a:spAutoFit/>
          </a:bodyPr>
          <a:lstStyle/>
          <a:p>
            <a:r>
              <a:rPr lang="en-US" dirty="0" smtClean="0">
                <a:hlinkClick r:id="rId3"/>
              </a:rPr>
              <a:t>https://www.youtube.com/watch?v=-mBvBdGTkR8</a:t>
            </a:r>
            <a:endParaRPr lang="en-US" dirty="0" smtClean="0"/>
          </a:p>
          <a:p>
            <a:endParaRPr lang="en-US" dirty="0"/>
          </a:p>
        </p:txBody>
      </p:sp>
    </p:spTree>
    <p:extLst>
      <p:ext uri="{BB962C8B-B14F-4D97-AF65-F5344CB8AC3E}">
        <p14:creationId xmlns:p14="http://schemas.microsoft.com/office/powerpoint/2010/main" val="163189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152" y="0"/>
            <a:ext cx="11668259" cy="4524315"/>
          </a:xfrm>
          <a:prstGeom prst="rect">
            <a:avLst/>
          </a:prstGeom>
          <a:noFill/>
        </p:spPr>
        <p:txBody>
          <a:bodyPr wrap="square" rtlCol="0">
            <a:spAutoFit/>
          </a:bodyPr>
          <a:lstStyle/>
          <a:p>
            <a:r>
              <a:rPr lang="en-US" sz="2400" b="1" dirty="0"/>
              <a:t>Surface Currents ( WINDS ) </a:t>
            </a:r>
            <a:endParaRPr lang="en-US" sz="2400" b="1" dirty="0" smtClean="0"/>
          </a:p>
          <a:p>
            <a:r>
              <a:rPr lang="en-US" sz="2400" dirty="0" smtClean="0"/>
              <a:t>Currents </a:t>
            </a:r>
            <a:r>
              <a:rPr lang="en-US" sz="2400" dirty="0"/>
              <a:t>of water are driven by winds. </a:t>
            </a:r>
            <a:r>
              <a:rPr lang="en-US" sz="2400" b="1" dirty="0"/>
              <a:t>The steady flow of ocean currents results from major wind patterns</a:t>
            </a:r>
            <a:r>
              <a:rPr lang="en-US" sz="2400" b="1" dirty="0" smtClean="0"/>
              <a:t>.</a:t>
            </a:r>
          </a:p>
          <a:p>
            <a:r>
              <a:rPr lang="en-US" sz="2400" b="1" dirty="0" smtClean="0"/>
              <a:t> </a:t>
            </a:r>
            <a:endParaRPr lang="en-US" sz="2400" b="1" dirty="0"/>
          </a:p>
          <a:p>
            <a:r>
              <a:rPr lang="en-US" sz="2400" dirty="0"/>
              <a:t>There are three factors that influence the direction of winds and surface currents: </a:t>
            </a:r>
            <a:endParaRPr lang="en-US" sz="2400" dirty="0" smtClean="0"/>
          </a:p>
          <a:p>
            <a:endParaRPr lang="en-US" sz="2400" dirty="0"/>
          </a:p>
          <a:p>
            <a:r>
              <a:rPr lang="en-US" sz="2400" dirty="0"/>
              <a:t>• Uneven heating of the atmosphere (convection) </a:t>
            </a:r>
          </a:p>
          <a:p>
            <a:r>
              <a:rPr lang="en-US" sz="2400" dirty="0"/>
              <a:t>• Rotation of the Earth (bending) </a:t>
            </a:r>
          </a:p>
          <a:p>
            <a:r>
              <a:rPr lang="en-US" sz="2400" dirty="0"/>
              <a:t>• The continents (deflecting) </a:t>
            </a:r>
          </a:p>
          <a:p>
            <a:r>
              <a:rPr lang="en-US" sz="2400" dirty="0"/>
              <a:t>	</a:t>
            </a:r>
          </a:p>
          <a:p>
            <a:r>
              <a:rPr lang="en-US" sz="2400" dirty="0"/>
              <a:t>A </a:t>
            </a:r>
            <a:r>
              <a:rPr lang="en-US" sz="2400" b="1" dirty="0"/>
              <a:t>Chinook </a:t>
            </a:r>
            <a:r>
              <a:rPr lang="en-US" sz="2400" dirty="0"/>
              <a:t>is a </a:t>
            </a:r>
            <a:r>
              <a:rPr lang="en-US" sz="2400" i="1" dirty="0"/>
              <a:t>warm dry </a:t>
            </a:r>
            <a:r>
              <a:rPr lang="en-US" sz="2400" dirty="0"/>
              <a:t>wind crossing the mountains from west to east. 	</a:t>
            </a:r>
          </a:p>
          <a:p>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543" y="4056844"/>
            <a:ext cx="7456867" cy="2801155"/>
          </a:xfrm>
          <a:prstGeom prst="rect">
            <a:avLst/>
          </a:prstGeom>
        </p:spPr>
      </p:pic>
    </p:spTree>
    <p:extLst>
      <p:ext uri="{BB962C8B-B14F-4D97-AF65-F5344CB8AC3E}">
        <p14:creationId xmlns:p14="http://schemas.microsoft.com/office/powerpoint/2010/main" val="1417773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789" y="115910"/>
            <a:ext cx="11681138" cy="5632311"/>
          </a:xfrm>
          <a:prstGeom prst="rect">
            <a:avLst/>
          </a:prstGeom>
          <a:noFill/>
        </p:spPr>
        <p:txBody>
          <a:bodyPr wrap="square" rtlCol="0">
            <a:spAutoFit/>
          </a:bodyPr>
          <a:lstStyle/>
          <a:p>
            <a:r>
              <a:rPr lang="en-US" sz="2400" b="1" dirty="0"/>
              <a:t>Ocean and Climate </a:t>
            </a:r>
            <a:endParaRPr lang="en-US" sz="2400" dirty="0"/>
          </a:p>
          <a:p>
            <a:r>
              <a:rPr lang="en-US" sz="2400" dirty="0" smtClean="0"/>
              <a:t>If a current starts </a:t>
            </a:r>
            <a:r>
              <a:rPr lang="en-US" sz="2400" dirty="0"/>
              <a:t>near the equator (like the North Atlantic Current does), </a:t>
            </a:r>
            <a:r>
              <a:rPr lang="en-US" sz="2400" dirty="0" smtClean="0"/>
              <a:t>it is </a:t>
            </a:r>
            <a:r>
              <a:rPr lang="en-US" sz="2400" dirty="0"/>
              <a:t>warm. If they start near the North Pole, they carry very cold water (like the Labrador Current does). </a:t>
            </a:r>
          </a:p>
          <a:p>
            <a:endParaRPr lang="en-US" sz="2400" dirty="0"/>
          </a:p>
          <a:p>
            <a:r>
              <a:rPr lang="en-US" sz="2400" b="1" dirty="0"/>
              <a:t>Warm and Cold Currents </a:t>
            </a:r>
            <a:endParaRPr lang="en-US" sz="2400" dirty="0"/>
          </a:p>
          <a:p>
            <a:r>
              <a:rPr lang="en-US" sz="2400" dirty="0"/>
              <a:t>Warm ocean currents transfer heat to the atmosphere. Water has a very high </a:t>
            </a:r>
            <a:r>
              <a:rPr lang="en-US" sz="2400" b="1" dirty="0"/>
              <a:t>heat capacity </a:t>
            </a:r>
            <a:r>
              <a:rPr lang="en-US" sz="2400" dirty="0"/>
              <a:t>– meaning it takes a long time to heat up and a long time to loss heat. Large bodies of water </a:t>
            </a:r>
            <a:r>
              <a:rPr lang="en-US" sz="2400" dirty="0" smtClean="0"/>
              <a:t>hold </a:t>
            </a:r>
            <a:r>
              <a:rPr lang="en-US" sz="2400" dirty="0"/>
              <a:t>in the winter, </a:t>
            </a:r>
            <a:r>
              <a:rPr lang="en-US" sz="2400" dirty="0" smtClean="0"/>
              <a:t>staying warmer </a:t>
            </a:r>
            <a:r>
              <a:rPr lang="en-US" sz="2400" dirty="0"/>
              <a:t>than the nearby land. This difference in temperature can affect the convection currents producing breezes that can alter the processes of evaporation and condensation near the shoreline. A cold current can do the opposite. </a:t>
            </a:r>
            <a:endParaRPr lang="en-US" sz="2400" dirty="0" smtClean="0"/>
          </a:p>
          <a:p>
            <a:endParaRPr lang="en-US" sz="2400" dirty="0"/>
          </a:p>
          <a:p>
            <a:r>
              <a:rPr lang="en-US" sz="2400" smtClean="0">
                <a:hlinkClick r:id="rId2"/>
              </a:rPr>
              <a:t>https://www.youtube.com/watch?v=0KUQKZuhCXU</a:t>
            </a:r>
            <a:endParaRPr lang="en-US" sz="2400" smtClean="0"/>
          </a:p>
          <a:p>
            <a:endParaRPr lang="en-US" sz="2400" dirty="0"/>
          </a:p>
        </p:txBody>
      </p:sp>
    </p:spTree>
    <p:extLst>
      <p:ext uri="{BB962C8B-B14F-4D97-AF65-F5344CB8AC3E}">
        <p14:creationId xmlns:p14="http://schemas.microsoft.com/office/powerpoint/2010/main" val="25135933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150</TotalTime>
  <Words>464</Words>
  <Application>Microsoft Office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Trebuchet MS</vt:lpstr>
      <vt:lpstr>Wingdings 3</vt:lpstr>
      <vt:lpstr>Facet</vt:lpstr>
      <vt:lpstr>PowerPoint Presentation</vt:lpstr>
      <vt:lpstr>PowerPoint Presentation</vt:lpstr>
      <vt:lpstr>PowerPoint Presentation</vt:lpstr>
      <vt:lpstr>PowerPoint Presentation</vt:lpstr>
      <vt:lpstr>PowerPoint Presentation</vt:lpstr>
    </vt:vector>
  </TitlesOfParts>
  <Company>SSD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Joey Shute</dc:creator>
  <cp:lastModifiedBy>Joey Shute</cp:lastModifiedBy>
  <cp:revision>16</cp:revision>
  <dcterms:created xsi:type="dcterms:W3CDTF">2015-05-29T17:04:09Z</dcterms:created>
  <dcterms:modified xsi:type="dcterms:W3CDTF">2015-05-29T19:34:13Z</dcterms:modified>
</cp:coreProperties>
</file>