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CC94F0D-57F5-48F2-95EE-77A30BDE5A44}" type="datetimeFigureOut">
              <a:rPr lang="en-CA" smtClean="0"/>
              <a:t>26/09/2014</a:t>
            </a:fld>
            <a:endParaRPr lang="en-CA"/>
          </a:p>
        </p:txBody>
      </p:sp>
      <p:sp>
        <p:nvSpPr>
          <p:cNvPr id="17" name="Footer Placeholder 16"/>
          <p:cNvSpPr>
            <a:spLocks noGrp="1"/>
          </p:cNvSpPr>
          <p:nvPr>
            <p:ph type="ftr" sz="quarter" idx="11"/>
          </p:nvPr>
        </p:nvSpPr>
        <p:spPr/>
        <p:txBody>
          <a:bodyPr/>
          <a:lstStyle/>
          <a:p>
            <a:endParaRPr lang="en-CA"/>
          </a:p>
        </p:txBody>
      </p:sp>
      <p:sp>
        <p:nvSpPr>
          <p:cNvPr id="29" name="Slide Number Placeholder 28"/>
          <p:cNvSpPr>
            <a:spLocks noGrp="1"/>
          </p:cNvSpPr>
          <p:nvPr>
            <p:ph type="sldNum" sz="quarter" idx="12"/>
          </p:nvPr>
        </p:nvSpPr>
        <p:spPr/>
        <p:txBody>
          <a:bodyPr/>
          <a:lstStyle/>
          <a:p>
            <a:fld id="{E55A0924-C73C-4118-8AFC-D98498377573}" type="slidenum">
              <a:rPr lang="en-CA" smtClean="0"/>
              <a:t>‹#›</a:t>
            </a:fld>
            <a:endParaRPr lang="en-CA"/>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C94F0D-57F5-48F2-95EE-77A30BDE5A44}" type="datetimeFigureOut">
              <a:rPr lang="en-CA" smtClean="0"/>
              <a:t>26/09/2014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55A0924-C73C-4118-8AFC-D98498377573}"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C94F0D-57F5-48F2-95EE-77A30BDE5A44}" type="datetimeFigureOut">
              <a:rPr lang="en-CA" smtClean="0"/>
              <a:t>26/09/2014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55A0924-C73C-4118-8AFC-D98498377573}"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C94F0D-57F5-48F2-95EE-77A30BDE5A44}" type="datetimeFigureOut">
              <a:rPr lang="en-CA" smtClean="0"/>
              <a:t>26/09/2014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55A0924-C73C-4118-8AFC-D98498377573}"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CC94F0D-57F5-48F2-95EE-77A30BDE5A44}" type="datetimeFigureOut">
              <a:rPr lang="en-CA" smtClean="0"/>
              <a:t>26/09/2014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7924800" y="6416675"/>
            <a:ext cx="762000" cy="365125"/>
          </a:xfrm>
        </p:spPr>
        <p:txBody>
          <a:bodyPr/>
          <a:lstStyle/>
          <a:p>
            <a:fld id="{E55A0924-C73C-4118-8AFC-D98498377573}"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C94F0D-57F5-48F2-95EE-77A30BDE5A44}" type="datetimeFigureOut">
              <a:rPr lang="en-CA" smtClean="0"/>
              <a:t>26/09/2014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55A0924-C73C-4118-8AFC-D98498377573}"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CC94F0D-57F5-48F2-95EE-77A30BDE5A44}" type="datetimeFigureOut">
              <a:rPr lang="en-CA" smtClean="0"/>
              <a:t>26/09/2014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55A0924-C73C-4118-8AFC-D98498377573}"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CC94F0D-57F5-48F2-95EE-77A30BDE5A44}" type="datetimeFigureOut">
              <a:rPr lang="en-CA" smtClean="0"/>
              <a:t>26/09/2014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55A0924-C73C-4118-8AFC-D98498377573}"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C94F0D-57F5-48F2-95EE-77A30BDE5A44}" type="datetimeFigureOut">
              <a:rPr lang="en-CA" smtClean="0"/>
              <a:t>26/09/2014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55A0924-C73C-4118-8AFC-D98498377573}"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C94F0D-57F5-48F2-95EE-77A30BDE5A44}" type="datetimeFigureOut">
              <a:rPr lang="en-CA" smtClean="0"/>
              <a:t>26/09/2014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55A0924-C73C-4118-8AFC-D98498377573}"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CC94F0D-57F5-48F2-95EE-77A30BDE5A44}" type="datetimeFigureOut">
              <a:rPr lang="en-CA" smtClean="0"/>
              <a:t>26/09/2014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55A0924-C73C-4118-8AFC-D98498377573}"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CC94F0D-57F5-48F2-95EE-77A30BDE5A44}" type="datetimeFigureOut">
              <a:rPr lang="en-CA" smtClean="0"/>
              <a:t>26/09/2014</a:t>
            </a:fld>
            <a:endParaRPr lang="en-CA"/>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CA"/>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55A0924-C73C-4118-8AFC-D98498377573}" type="slidenum">
              <a:rPr lang="en-CA" smtClean="0"/>
              <a:t>‹#›</a:t>
            </a:fld>
            <a:endParaRPr lang="en-C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KwjZkeLgGZQ"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pWzcvZTt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600" y="620688"/>
            <a:ext cx="6912768" cy="2215991"/>
          </a:xfrm>
          <a:prstGeom prst="rect">
            <a:avLst/>
          </a:prstGeom>
          <a:noFill/>
        </p:spPr>
        <p:txBody>
          <a:bodyPr wrap="square" rtlCol="0">
            <a:spAutoFit/>
          </a:bodyPr>
          <a:lstStyle/>
          <a:p>
            <a:pPr algn="ctr"/>
            <a:r>
              <a:rPr lang="en-US" sz="6600" dirty="0" smtClean="0"/>
              <a:t>Space Exploration</a:t>
            </a:r>
          </a:p>
          <a:p>
            <a:pPr algn="ctr"/>
            <a:endParaRPr lang="en-US" dirty="0" smtClean="0"/>
          </a:p>
          <a:p>
            <a:pPr algn="ctr"/>
            <a:endParaRPr lang="en-US" dirty="0"/>
          </a:p>
          <a:p>
            <a:pPr algn="ctr"/>
            <a:endParaRPr lang="en-US" dirty="0" smtClean="0"/>
          </a:p>
          <a:p>
            <a:pPr algn="ctr"/>
            <a:endParaRPr lang="en-US" dirty="0"/>
          </a:p>
        </p:txBody>
      </p:sp>
      <p:pic>
        <p:nvPicPr>
          <p:cNvPr id="23554" name="Picture 2" descr="http://ucsdnews.ucsd.edu/graphics/images/2008/10-08GreenBankTelescope01BIG.jpg"/>
          <p:cNvPicPr>
            <a:picLocks noChangeAspect="1" noChangeArrowheads="1"/>
          </p:cNvPicPr>
          <p:nvPr/>
        </p:nvPicPr>
        <p:blipFill>
          <a:blip r:embed="rId2" cstate="print"/>
          <a:srcRect/>
          <a:stretch>
            <a:fillRect/>
          </a:stretch>
        </p:blipFill>
        <p:spPr bwMode="auto">
          <a:xfrm>
            <a:off x="1331640" y="2400300"/>
            <a:ext cx="6238875" cy="4457700"/>
          </a:xfrm>
          <a:prstGeom prst="rect">
            <a:avLst/>
          </a:prstGeom>
          <a:noFill/>
        </p:spPr>
      </p:pic>
      <p:sp>
        <p:nvSpPr>
          <p:cNvPr id="6" name="TextBox 5"/>
          <p:cNvSpPr txBox="1"/>
          <p:nvPr/>
        </p:nvSpPr>
        <p:spPr>
          <a:xfrm>
            <a:off x="1547664" y="2420888"/>
            <a:ext cx="6048672" cy="738664"/>
          </a:xfrm>
          <a:prstGeom prst="rect">
            <a:avLst/>
          </a:prstGeom>
          <a:noFill/>
        </p:spPr>
        <p:txBody>
          <a:bodyPr wrap="square" rtlCol="0">
            <a:spAutoFit/>
          </a:bodyPr>
          <a:lstStyle/>
          <a:p>
            <a:r>
              <a:rPr lang="en-US" sz="2400" dirty="0" smtClean="0">
                <a:solidFill>
                  <a:schemeClr val="bg1"/>
                </a:solidFill>
              </a:rPr>
              <a:t>Topic 4: Bigger and Smarter Telescopes</a:t>
            </a:r>
            <a:endParaRPr lang="en-CA" sz="2400" dirty="0" smtClean="0">
              <a:solidFill>
                <a:schemeClr val="bg1"/>
              </a:solidFill>
            </a:endParaRPr>
          </a:p>
          <a:p>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229600" cy="2232248"/>
          </a:xfrm>
        </p:spPr>
        <p:txBody>
          <a:bodyPr>
            <a:normAutofit/>
          </a:bodyPr>
          <a:lstStyle/>
          <a:p>
            <a:pPr>
              <a:buNone/>
            </a:pPr>
            <a:r>
              <a:rPr lang="en-US" u="sng" dirty="0" smtClean="0"/>
              <a:t>History</a:t>
            </a:r>
          </a:p>
          <a:p>
            <a:pPr marL="651510" indent="-514350">
              <a:buNone/>
            </a:pPr>
            <a:r>
              <a:rPr lang="en-US" dirty="0" smtClean="0"/>
              <a:t>	In 1773 Herschel invented a large </a:t>
            </a:r>
            <a:r>
              <a:rPr lang="en-US" b="1" u="sng" dirty="0" smtClean="0"/>
              <a:t>reflecting </a:t>
            </a:r>
            <a:r>
              <a:rPr lang="en-US" dirty="0" smtClean="0"/>
              <a:t>telescope and discovered Uranus. This was the first “new” planet.</a:t>
            </a:r>
          </a:p>
          <a:p>
            <a:pPr marL="651510" indent="-514350">
              <a:buNone/>
            </a:pPr>
            <a:endParaRPr lang="en-US" dirty="0" smtClean="0"/>
          </a:p>
          <a:p>
            <a:pPr marL="651510" indent="-514350">
              <a:buNone/>
            </a:pPr>
            <a:endParaRPr lang="en-CA" dirty="0" smtClean="0"/>
          </a:p>
          <a:p>
            <a:pPr>
              <a:buNone/>
            </a:pPr>
            <a:endParaRPr lang="en-US" dirty="0" smtClean="0"/>
          </a:p>
          <a:p>
            <a:pPr>
              <a:buNone/>
            </a:pPr>
            <a:endParaRPr lang="en-CA" dirty="0"/>
          </a:p>
        </p:txBody>
      </p:sp>
      <p:pic>
        <p:nvPicPr>
          <p:cNvPr id="4" name="Picture 3" descr="tele_herschel_big.jpg"/>
          <p:cNvPicPr>
            <a:picLocks noChangeAspect="1"/>
          </p:cNvPicPr>
          <p:nvPr/>
        </p:nvPicPr>
        <p:blipFill>
          <a:blip r:embed="rId2" cstate="print"/>
          <a:stretch>
            <a:fillRect/>
          </a:stretch>
        </p:blipFill>
        <p:spPr>
          <a:xfrm>
            <a:off x="1187624" y="2204864"/>
            <a:ext cx="6120680" cy="465313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229600" cy="2016224"/>
          </a:xfrm>
        </p:spPr>
        <p:txBody>
          <a:bodyPr>
            <a:normAutofit/>
          </a:bodyPr>
          <a:lstStyle/>
          <a:p>
            <a:pPr>
              <a:buNone/>
            </a:pPr>
            <a:r>
              <a:rPr lang="en-US" dirty="0" smtClean="0"/>
              <a:t>In late 1800’s </a:t>
            </a:r>
            <a:r>
              <a:rPr lang="en-US" dirty="0" err="1" smtClean="0"/>
              <a:t>Kuiper</a:t>
            </a:r>
            <a:r>
              <a:rPr lang="en-US" dirty="0" smtClean="0"/>
              <a:t> found methane gas in Saturn’s moon with the largest </a:t>
            </a:r>
            <a:r>
              <a:rPr lang="en-US" b="1" dirty="0" smtClean="0"/>
              <a:t>refracting </a:t>
            </a:r>
            <a:r>
              <a:rPr lang="en-US" dirty="0" smtClean="0"/>
              <a:t>telescope (approx 1 m) in the world at that time.</a:t>
            </a:r>
            <a:endParaRPr lang="en-CA" dirty="0" smtClean="0"/>
          </a:p>
          <a:p>
            <a:pPr>
              <a:buNone/>
            </a:pPr>
            <a:endParaRPr lang="en-US" dirty="0" smtClean="0"/>
          </a:p>
        </p:txBody>
      </p:sp>
      <p:pic>
        <p:nvPicPr>
          <p:cNvPr id="27650" name="Picture 2" descr="http://www.absoluteaxarquia.com/nightsky/images/kuiper_belt.gif"/>
          <p:cNvPicPr>
            <a:picLocks noChangeAspect="1" noChangeArrowheads="1"/>
          </p:cNvPicPr>
          <p:nvPr/>
        </p:nvPicPr>
        <p:blipFill>
          <a:blip r:embed="rId2" cstate="print"/>
          <a:srcRect/>
          <a:stretch>
            <a:fillRect/>
          </a:stretch>
        </p:blipFill>
        <p:spPr bwMode="auto">
          <a:xfrm>
            <a:off x="1331640" y="1988840"/>
            <a:ext cx="5760640" cy="334250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229600" cy="2808312"/>
          </a:xfrm>
        </p:spPr>
        <p:txBody>
          <a:bodyPr>
            <a:normAutofit/>
          </a:bodyPr>
          <a:lstStyle/>
          <a:p>
            <a:pPr>
              <a:buNone/>
            </a:pPr>
            <a:r>
              <a:rPr lang="en-US" dirty="0" smtClean="0"/>
              <a:t>Currently computers now combine images from two or more telescopes. The resolving power now would allow you to distinctly see an orange from 800 km away, (approx distance from Edmonton to Kamloops BC).</a:t>
            </a:r>
            <a:endParaRPr lang="en-CA" dirty="0"/>
          </a:p>
        </p:txBody>
      </p:sp>
      <p:pic>
        <p:nvPicPr>
          <p:cNvPr id="26626" name="Picture 2" descr="http://cntastro.smugmug.com/Astrophotography/Solar-System/Solar-Images/i-nTgDXHk/1/L/Sun000311-7-11IPFinal-L.jpg"/>
          <p:cNvPicPr>
            <a:picLocks noChangeAspect="1" noChangeArrowheads="1"/>
          </p:cNvPicPr>
          <p:nvPr/>
        </p:nvPicPr>
        <p:blipFill>
          <a:blip r:embed="rId2" cstate="print"/>
          <a:srcRect/>
          <a:stretch>
            <a:fillRect/>
          </a:stretch>
        </p:blipFill>
        <p:spPr bwMode="auto">
          <a:xfrm>
            <a:off x="1331640" y="2708920"/>
            <a:ext cx="6162675" cy="414908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552" y="188640"/>
            <a:ext cx="7704856" cy="2308324"/>
          </a:xfrm>
          <a:prstGeom prst="rect">
            <a:avLst/>
          </a:prstGeom>
          <a:noFill/>
        </p:spPr>
        <p:txBody>
          <a:bodyPr wrap="square" rtlCol="0">
            <a:spAutoFit/>
          </a:bodyPr>
          <a:lstStyle/>
          <a:p>
            <a:r>
              <a:rPr lang="en-US" u="sng" dirty="0"/>
              <a:t>Adaptive Optics</a:t>
            </a:r>
            <a:endParaRPr lang="en-CA" u="sng" dirty="0"/>
          </a:p>
          <a:p>
            <a:r>
              <a:rPr lang="en-US" dirty="0"/>
              <a:t>	</a:t>
            </a:r>
            <a:endParaRPr lang="en-US" dirty="0" smtClean="0"/>
          </a:p>
          <a:p>
            <a:r>
              <a:rPr lang="en-US" dirty="0" smtClean="0"/>
              <a:t>Stars </a:t>
            </a:r>
            <a:r>
              <a:rPr lang="en-US" dirty="0"/>
              <a:t>“twinkle” because of light pollution caused by the motion of the Earth’s atmosphere. This “twinkling” does not allow a clear view. To correct this problem computers are connected to telescopes. The computer controls the objective mirror and distorts it a specific amount to cancel the “twinkling”.</a:t>
            </a:r>
            <a:endParaRPr lang="en-CA" dirty="0"/>
          </a:p>
          <a:p>
            <a:endParaRPr lang="en-CA" dirty="0"/>
          </a:p>
        </p:txBody>
      </p:sp>
      <p:pic>
        <p:nvPicPr>
          <p:cNvPr id="30723" name="Picture 3" descr="http://t3.gstatic.com/images?q=tbn:ANd9GcREJD7njxVLi2A12iRQ_y0T2k96Acftvz4F1dqh-cZZNQlxkdMneQ"/>
          <p:cNvPicPr>
            <a:picLocks noChangeAspect="1" noChangeArrowheads="1"/>
          </p:cNvPicPr>
          <p:nvPr/>
        </p:nvPicPr>
        <p:blipFill>
          <a:blip r:embed="rId2" cstate="print"/>
          <a:srcRect/>
          <a:stretch>
            <a:fillRect/>
          </a:stretch>
        </p:blipFill>
        <p:spPr bwMode="auto">
          <a:xfrm>
            <a:off x="755576" y="2348880"/>
            <a:ext cx="4392488" cy="2664296"/>
          </a:xfrm>
          <a:prstGeom prst="rect">
            <a:avLst/>
          </a:prstGeom>
          <a:noFill/>
        </p:spPr>
      </p:pic>
      <p:sp>
        <p:nvSpPr>
          <p:cNvPr id="7" name="TextBox 6"/>
          <p:cNvSpPr txBox="1"/>
          <p:nvPr/>
        </p:nvSpPr>
        <p:spPr>
          <a:xfrm>
            <a:off x="683568" y="5445224"/>
            <a:ext cx="7488832" cy="646331"/>
          </a:xfrm>
          <a:prstGeom prst="rect">
            <a:avLst/>
          </a:prstGeom>
          <a:noFill/>
        </p:spPr>
        <p:txBody>
          <a:bodyPr wrap="square" rtlCol="0">
            <a:spAutoFit/>
          </a:bodyPr>
          <a:lstStyle/>
          <a:p>
            <a:r>
              <a:rPr lang="en-CA" dirty="0" smtClean="0">
                <a:hlinkClick r:id="rId3"/>
              </a:rPr>
              <a:t>http://www.youtube.com/watch?v=KwjZkeLgGZQ</a:t>
            </a:r>
            <a:endParaRPr lang="en-CA" dirty="0" smtClean="0"/>
          </a:p>
          <a:p>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2808312"/>
          </a:xfrm>
        </p:spPr>
        <p:txBody>
          <a:bodyPr/>
          <a:lstStyle/>
          <a:p>
            <a:pPr>
              <a:buNone/>
            </a:pPr>
            <a:r>
              <a:rPr lang="en-US" b="1" u="sng" dirty="0" smtClean="0"/>
              <a:t>Triangulation/Parallax Technique</a:t>
            </a:r>
            <a:endParaRPr lang="en-CA" u="sng" dirty="0" smtClean="0"/>
          </a:p>
          <a:p>
            <a:pPr>
              <a:buNone/>
            </a:pPr>
            <a:r>
              <a:rPr lang="en-US" dirty="0" smtClean="0"/>
              <a:t>You use this method to determine an unknown distance indirectly, (without a tape measure, </a:t>
            </a:r>
            <a:r>
              <a:rPr lang="en-US" dirty="0" err="1" smtClean="0"/>
              <a:t>metre</a:t>
            </a:r>
            <a:r>
              <a:rPr lang="en-US" dirty="0" smtClean="0"/>
              <a:t> stick, ruler etc.) </a:t>
            </a:r>
            <a:endParaRPr lang="en-CA" dirty="0" smtClean="0"/>
          </a:p>
          <a:p>
            <a:pPr>
              <a:buNone/>
            </a:pPr>
            <a:r>
              <a:rPr lang="en-US" dirty="0" smtClean="0"/>
              <a:t>See Investigation 5F page 390 </a:t>
            </a:r>
            <a:r>
              <a:rPr lang="en-US" b="1" dirty="0" smtClean="0"/>
              <a:t>READ THIS.</a:t>
            </a:r>
            <a:endParaRPr lang="en-CA" dirty="0"/>
          </a:p>
        </p:txBody>
      </p:sp>
      <p:pic>
        <p:nvPicPr>
          <p:cNvPr id="31746" name="Picture 2" descr="http://www.windows2universe.org/images/star_distance.gif"/>
          <p:cNvPicPr>
            <a:picLocks noChangeAspect="1" noChangeArrowheads="1"/>
          </p:cNvPicPr>
          <p:nvPr/>
        </p:nvPicPr>
        <p:blipFill>
          <a:blip r:embed="rId2" cstate="print"/>
          <a:srcRect/>
          <a:stretch>
            <a:fillRect/>
          </a:stretch>
        </p:blipFill>
        <p:spPr bwMode="auto">
          <a:xfrm>
            <a:off x="2915816" y="2924944"/>
            <a:ext cx="2514600" cy="332422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048712"/>
          </a:xfrm>
        </p:spPr>
        <p:txBody>
          <a:bodyPr>
            <a:normAutofit lnSpcReduction="10000"/>
          </a:bodyPr>
          <a:lstStyle/>
          <a:p>
            <a:pPr>
              <a:buNone/>
            </a:pPr>
            <a:r>
              <a:rPr lang="en-US" b="1" u="sng" dirty="0" smtClean="0"/>
              <a:t>Astronomical Units &amp; Light Years</a:t>
            </a:r>
            <a:endParaRPr lang="en-CA" u="sng" dirty="0" smtClean="0"/>
          </a:p>
          <a:p>
            <a:pPr>
              <a:buNone/>
            </a:pPr>
            <a:r>
              <a:rPr lang="en-US" dirty="0" smtClean="0"/>
              <a:t>1 AU (astronomical unit) is 150 million km (150 000 000 km) </a:t>
            </a:r>
            <a:endParaRPr lang="en-CA" dirty="0" smtClean="0"/>
          </a:p>
          <a:p>
            <a:pPr>
              <a:buNone/>
            </a:pPr>
            <a:r>
              <a:rPr lang="en-US" dirty="0" smtClean="0"/>
              <a:t>These units are not used that often because they are tiny in comparison to universe distances. A star that is close to Earth could be 300 000 AU from Earth.</a:t>
            </a:r>
            <a:endParaRPr lang="en-CA" dirty="0" smtClean="0"/>
          </a:p>
          <a:p>
            <a:pPr>
              <a:buNone/>
            </a:pPr>
            <a:r>
              <a:rPr lang="en-US" dirty="0" smtClean="0"/>
              <a:t>Light Years are more commonly used.</a:t>
            </a:r>
            <a:endParaRPr lang="en-CA" dirty="0" smtClean="0"/>
          </a:p>
          <a:p>
            <a:pPr>
              <a:buNone/>
            </a:pPr>
            <a:r>
              <a:rPr lang="en-US" dirty="0" smtClean="0"/>
              <a:t>1 light year is 63240 AU.  A star that is close to Earth could be 4.74 light years from Earth. (It would take about that long to travel to the star.) </a:t>
            </a:r>
          </a:p>
          <a:p>
            <a:pPr>
              <a:buNone/>
            </a:pPr>
            <a:r>
              <a:rPr lang="en-CA" dirty="0" smtClean="0">
                <a:hlinkClick r:id="rId2"/>
              </a:rPr>
              <a:t>http://www.youtube.com/watch?v=-pWzcvZTtdU</a:t>
            </a:r>
            <a:endParaRPr lang="en-CA" dirty="0" smtClean="0"/>
          </a:p>
          <a:p>
            <a:pPr>
              <a:buNone/>
            </a:pP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40</TotalTime>
  <Words>204</Words>
  <Application>Microsoft Office PowerPoint</Application>
  <PresentationFormat>On-screen Show (4:3)</PresentationFormat>
  <Paragraphs>23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Book Antiqua</vt:lpstr>
      <vt:lpstr>Lucida Sans</vt:lpstr>
      <vt:lpstr>Wingdings</vt:lpstr>
      <vt:lpstr>Wingdings 2</vt:lpstr>
      <vt:lpstr>Wingdings 3</vt: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Joey Shute</cp:lastModifiedBy>
  <cp:revision>11</cp:revision>
  <dcterms:created xsi:type="dcterms:W3CDTF">2012-09-24T02:11:43Z</dcterms:created>
  <dcterms:modified xsi:type="dcterms:W3CDTF">2014-09-26T15:49:27Z</dcterms:modified>
</cp:coreProperties>
</file>