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wQmnztyXwVA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Ay2VFGDsxac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6483" y="173421"/>
            <a:ext cx="11303876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Topic 8:  Beyond Light</a:t>
            </a:r>
          </a:p>
          <a:p>
            <a:endParaRPr lang="en-US" sz="2800" dirty="0" smtClean="0"/>
          </a:p>
          <a:p>
            <a:r>
              <a:rPr lang="en-US" sz="2800" dirty="0"/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The </a:t>
            </a:r>
            <a:r>
              <a:rPr lang="en-US" sz="2000" dirty="0">
                <a:solidFill>
                  <a:schemeClr val="bg1"/>
                </a:solidFill>
              </a:rPr>
              <a:t>sun is the most abundant source of direct natural light on the Earth. </a:t>
            </a:r>
            <a:r>
              <a:rPr lang="en-US" sz="2000" dirty="0" smtClean="0">
                <a:solidFill>
                  <a:schemeClr val="bg1"/>
                </a:solidFill>
              </a:rPr>
              <a:t>The </a:t>
            </a:r>
            <a:r>
              <a:rPr lang="en-US" sz="2000" dirty="0">
                <a:solidFill>
                  <a:schemeClr val="bg1"/>
                </a:solidFill>
              </a:rPr>
              <a:t>tiny band of visible light that we see is only part of the entire spectrum of light energy we receive. Called the </a:t>
            </a:r>
            <a:r>
              <a:rPr lang="en-US" sz="2000" b="1" dirty="0">
                <a:solidFill>
                  <a:schemeClr val="bg1"/>
                </a:solidFill>
              </a:rPr>
              <a:t>electromagnetic spectrum</a:t>
            </a:r>
            <a:r>
              <a:rPr lang="en-US" sz="2000" dirty="0">
                <a:solidFill>
                  <a:schemeClr val="bg1"/>
                </a:solidFill>
              </a:rPr>
              <a:t>, because the light waves, electrical and magnetic fields vibrate as they radiate to earth. </a:t>
            </a:r>
            <a:r>
              <a:rPr lang="en-US" sz="2000" dirty="0" smtClean="0">
                <a:solidFill>
                  <a:schemeClr val="bg1"/>
                </a:solidFill>
              </a:rPr>
              <a:t> Different </a:t>
            </a:r>
            <a:r>
              <a:rPr lang="en-US" sz="2000" dirty="0">
                <a:solidFill>
                  <a:schemeClr val="bg1"/>
                </a:solidFill>
              </a:rPr>
              <a:t>colors on the electromagnetic spectrum have different wavelengths (nanometers) and different frequencies (hertz). </a:t>
            </a:r>
            <a:endParaRPr lang="en-US" sz="2000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178" y="2948150"/>
            <a:ext cx="8327697" cy="328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315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4952" y="126124"/>
            <a:ext cx="1166648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Radiation </a:t>
            </a:r>
            <a:r>
              <a:rPr lang="en-US" sz="2000" b="1" dirty="0">
                <a:solidFill>
                  <a:schemeClr val="bg1"/>
                </a:solidFill>
              </a:rPr>
              <a:t>in the Environment </a:t>
            </a:r>
            <a:endParaRPr lang="en-US" sz="2000" dirty="0">
              <a:solidFill>
                <a:schemeClr val="bg1"/>
              </a:solidFill>
            </a:endParaRPr>
          </a:p>
          <a:p>
            <a:endParaRPr lang="en-US" sz="2000" dirty="0" smtClean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bg1"/>
                </a:solidFill>
              </a:rPr>
              <a:t>Radiation </a:t>
            </a:r>
            <a:r>
              <a:rPr lang="en-US" sz="2000" dirty="0">
                <a:solidFill>
                  <a:schemeClr val="bg1"/>
                </a:solidFill>
              </a:rPr>
              <a:t>is a natural part of our environment. </a:t>
            </a:r>
            <a:r>
              <a:rPr lang="en-US" sz="2000" dirty="0" smtClean="0">
                <a:solidFill>
                  <a:schemeClr val="bg1"/>
                </a:solidFill>
              </a:rPr>
              <a:t>Natural </a:t>
            </a:r>
            <a:r>
              <a:rPr lang="en-US" sz="2000" dirty="0">
                <a:solidFill>
                  <a:schemeClr val="bg1"/>
                </a:solidFill>
              </a:rPr>
              <a:t>radiation reaches earth from outer space and continuously radiates from the rocks, soil, and water on the earth. </a:t>
            </a:r>
            <a:r>
              <a:rPr lang="en-US" sz="2000" dirty="0" smtClean="0">
                <a:solidFill>
                  <a:schemeClr val="bg1"/>
                </a:solidFill>
              </a:rPr>
              <a:t>Levels </a:t>
            </a:r>
            <a:r>
              <a:rPr lang="en-US" sz="2000" dirty="0">
                <a:solidFill>
                  <a:schemeClr val="bg1"/>
                </a:solidFill>
              </a:rPr>
              <a:t>of this can vary greatly. </a:t>
            </a:r>
            <a:r>
              <a:rPr lang="en-US" sz="2000" dirty="0" smtClean="0">
                <a:solidFill>
                  <a:schemeClr val="bg1"/>
                </a:solidFill>
              </a:rPr>
              <a:t>A </a:t>
            </a:r>
            <a:r>
              <a:rPr lang="en-US" sz="2000" dirty="0">
                <a:solidFill>
                  <a:schemeClr val="bg1"/>
                </a:solidFill>
              </a:rPr>
              <a:t>lot of our natural exposure is due to radon, a gas which seeps from the earth's crust and is present in the air we breathe. </a:t>
            </a:r>
            <a:endParaRPr lang="en-US" sz="2000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586" y="2416065"/>
            <a:ext cx="9490841" cy="4079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7237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6124" y="141890"/>
            <a:ext cx="11650717" cy="6369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72965" y="346841"/>
            <a:ext cx="11445766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Radiation </a:t>
            </a:r>
            <a:r>
              <a:rPr lang="en-US" sz="2000" b="1" dirty="0">
                <a:solidFill>
                  <a:schemeClr val="bg1"/>
                </a:solidFill>
              </a:rPr>
              <a:t>and Life </a:t>
            </a:r>
            <a:endParaRPr lang="en-US" sz="2000" dirty="0">
              <a:solidFill>
                <a:schemeClr val="bg1"/>
              </a:solidFill>
            </a:endParaRPr>
          </a:p>
          <a:p>
            <a:endParaRPr lang="en-US" sz="2000" dirty="0" smtClean="0"/>
          </a:p>
          <a:p>
            <a:r>
              <a:rPr lang="en-US" sz="2000" dirty="0" smtClean="0">
                <a:solidFill>
                  <a:schemeClr val="bg1"/>
                </a:solidFill>
              </a:rPr>
              <a:t>Sunshine </a:t>
            </a:r>
            <a:r>
              <a:rPr lang="en-US" sz="2000" dirty="0">
                <a:solidFill>
                  <a:schemeClr val="bg1"/>
                </a:solidFill>
              </a:rPr>
              <a:t>is one of the most familiar forms of radiation. It delivers light, heat and suntans. </a:t>
            </a:r>
            <a:r>
              <a:rPr lang="en-US" sz="2000" dirty="0" smtClean="0">
                <a:solidFill>
                  <a:schemeClr val="bg1"/>
                </a:solidFill>
              </a:rPr>
              <a:t>There </a:t>
            </a:r>
            <a:r>
              <a:rPr lang="en-US" sz="2000" dirty="0">
                <a:solidFill>
                  <a:schemeClr val="bg1"/>
                </a:solidFill>
              </a:rPr>
              <a:t>would be no life on earth without lots of sunlight, but we have increasingly recognized that </a:t>
            </a:r>
            <a:r>
              <a:rPr lang="en-US" sz="2000" dirty="0" smtClean="0">
                <a:solidFill>
                  <a:schemeClr val="bg1"/>
                </a:solidFill>
              </a:rPr>
              <a:t>it </a:t>
            </a:r>
            <a:r>
              <a:rPr lang="en-US" sz="2000" dirty="0">
                <a:solidFill>
                  <a:schemeClr val="bg1"/>
                </a:solidFill>
              </a:rPr>
              <a:t>may be </a:t>
            </a:r>
            <a:r>
              <a:rPr lang="en-US" sz="2000" dirty="0" smtClean="0">
                <a:solidFill>
                  <a:schemeClr val="bg1"/>
                </a:solidFill>
              </a:rPr>
              <a:t>dangerous so </a:t>
            </a:r>
            <a:r>
              <a:rPr lang="en-US" sz="2000" dirty="0">
                <a:solidFill>
                  <a:schemeClr val="bg1"/>
                </a:solidFill>
              </a:rPr>
              <a:t>we control our exposure to it. </a:t>
            </a:r>
            <a:r>
              <a:rPr lang="en-US" sz="2000" dirty="0" smtClean="0">
                <a:solidFill>
                  <a:schemeClr val="bg1"/>
                </a:solidFill>
              </a:rPr>
              <a:t>Sunshine </a:t>
            </a:r>
            <a:r>
              <a:rPr lang="en-US" sz="2000" dirty="0">
                <a:solidFill>
                  <a:schemeClr val="bg1"/>
                </a:solidFill>
              </a:rPr>
              <a:t>consists of radiation in a range of wavelengths from long-wave infra-red to shorter wavelength ultraviolet. Beyond ultraviolet are higher energy kinds of radiation which </a:t>
            </a:r>
            <a:r>
              <a:rPr lang="en-US" sz="2000" dirty="0" smtClean="0">
                <a:solidFill>
                  <a:schemeClr val="bg1"/>
                </a:solidFill>
              </a:rPr>
              <a:t>are </a:t>
            </a:r>
            <a:r>
              <a:rPr lang="en-US" sz="2000" dirty="0">
                <a:solidFill>
                  <a:schemeClr val="bg1"/>
                </a:solidFill>
              </a:rPr>
              <a:t>used in medicine and which we all get in low doses from space, from the air, and from the earth. </a:t>
            </a:r>
            <a:r>
              <a:rPr lang="en-US" sz="2000" dirty="0" smtClean="0">
                <a:solidFill>
                  <a:schemeClr val="bg1"/>
                </a:solidFill>
              </a:rPr>
              <a:t>It </a:t>
            </a:r>
            <a:r>
              <a:rPr lang="en-US" sz="2000" dirty="0">
                <a:solidFill>
                  <a:schemeClr val="bg1"/>
                </a:solidFill>
              </a:rPr>
              <a:t>can cause damage to matter, particularly living tissue. At high levels it is therefore dangerous, so it is necessary to control our exposure. </a:t>
            </a:r>
            <a:endParaRPr lang="en-US" sz="2000" dirty="0" smtClean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  <a:hlinkClick r:id="rId2"/>
              </a:rPr>
              <a:t>https://</a:t>
            </a:r>
            <a:r>
              <a:rPr lang="en-US" dirty="0" smtClean="0">
                <a:solidFill>
                  <a:schemeClr val="bg1"/>
                </a:solidFill>
                <a:hlinkClick r:id="rId2"/>
              </a:rPr>
              <a:t>www.youtube.com/watch?v=wQmnztyXwVA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b="1" dirty="0"/>
              <a:t>Infrared Radiation </a:t>
            </a:r>
            <a:r>
              <a:rPr lang="en-US" b="1" dirty="0" smtClean="0"/>
              <a:t>			</a:t>
            </a:r>
            <a:r>
              <a:rPr lang="en-US" b="1" dirty="0"/>
              <a:t>Radio Waves </a:t>
            </a:r>
            <a:endParaRPr lang="en-US" b="1" dirty="0" smtClean="0"/>
          </a:p>
          <a:p>
            <a:r>
              <a:rPr lang="en-US" b="1" dirty="0" smtClean="0"/>
              <a:t>							</a:t>
            </a:r>
            <a:r>
              <a:rPr lang="en-US" dirty="0"/>
              <a:t>Microwaves have the shortest wavelength and the highest frequency of </a:t>
            </a:r>
            <a:r>
              <a:rPr lang="en-US" dirty="0" smtClean="0"/>
              <a:t>							the </a:t>
            </a:r>
            <a:r>
              <a:rPr lang="en-US" dirty="0"/>
              <a:t>all the radio waves. </a:t>
            </a:r>
            <a:endParaRPr lang="en-US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motion </a:t>
            </a:r>
            <a:r>
              <a:rPr lang="en-US" dirty="0"/>
              <a:t>sensors </a:t>
            </a:r>
            <a:r>
              <a:rPr lang="en-US" dirty="0" smtClean="0"/>
              <a:t>			</a:t>
            </a:r>
            <a:r>
              <a:rPr lang="en-US" dirty="0"/>
              <a:t>detect speeding cars </a:t>
            </a:r>
          </a:p>
          <a:p>
            <a:r>
              <a:rPr lang="en-US" dirty="0"/>
              <a:t>• burglar alarms </a:t>
            </a:r>
            <a:r>
              <a:rPr lang="en-US" dirty="0" smtClean="0"/>
              <a:t>			</a:t>
            </a:r>
            <a:r>
              <a:rPr lang="en-US" dirty="0"/>
              <a:t>send telephone, satellite and television communications </a:t>
            </a:r>
          </a:p>
          <a:p>
            <a:r>
              <a:rPr lang="en-US" dirty="0"/>
              <a:t>• heat lamps </a:t>
            </a:r>
            <a:r>
              <a:rPr lang="en-US" dirty="0" smtClean="0"/>
              <a:t>				</a:t>
            </a:r>
            <a:r>
              <a:rPr lang="en-US" dirty="0"/>
              <a:t>treat muscle soreness </a:t>
            </a:r>
          </a:p>
          <a:p>
            <a:endParaRPr lang="en-US" b="1" dirty="0" smtClean="0"/>
          </a:p>
          <a:p>
            <a:endParaRPr lang="en-US" b="1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3108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6841" y="126124"/>
            <a:ext cx="1139846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Visible Light							</a:t>
            </a:r>
            <a:r>
              <a:rPr lang="en-US" b="1" dirty="0"/>
              <a:t>Ultraviolet Radiation </a:t>
            </a:r>
            <a:endParaRPr lang="en-US" b="1" dirty="0" smtClean="0"/>
          </a:p>
          <a:p>
            <a:r>
              <a:rPr lang="en-US" dirty="0" smtClean="0"/>
              <a:t>(ROYGBIV)							</a:t>
            </a:r>
            <a:r>
              <a:rPr lang="en-US" dirty="0"/>
              <a:t>damage the cornea of the eye </a:t>
            </a:r>
            <a:endParaRPr lang="en-US" dirty="0" smtClean="0"/>
          </a:p>
          <a:p>
            <a:r>
              <a:rPr lang="en-US" dirty="0" smtClean="0"/>
              <a:t>Red, Orange, Yellow, Green			skin cancer</a:t>
            </a:r>
          </a:p>
          <a:p>
            <a:r>
              <a:rPr lang="en-US" dirty="0" smtClean="0"/>
              <a:t>Blue, Indigo, Violet					minor skin burns</a:t>
            </a:r>
          </a:p>
          <a:p>
            <a:endParaRPr lang="en-US" b="1" dirty="0"/>
          </a:p>
          <a:p>
            <a:r>
              <a:rPr lang="en-US" b="1" dirty="0" smtClean="0"/>
              <a:t>X – Rays</a:t>
            </a:r>
          </a:p>
          <a:p>
            <a:r>
              <a:rPr lang="en-US" dirty="0"/>
              <a:t>waves pass through tissue (skin and muscle) and are absorbed by the bones. </a:t>
            </a:r>
            <a:endParaRPr lang="en-US" dirty="0" smtClean="0"/>
          </a:p>
          <a:p>
            <a:r>
              <a:rPr lang="en-US" dirty="0"/>
              <a:t>stays in the bone and builds up over </a:t>
            </a:r>
            <a:r>
              <a:rPr lang="en-US" dirty="0" smtClean="0"/>
              <a:t>time</a:t>
            </a:r>
            <a:endParaRPr lang="en-US" dirty="0"/>
          </a:p>
          <a:p>
            <a:r>
              <a:rPr lang="en-US" dirty="0" smtClean="0"/>
              <a:t>Over – exposure can cause bone cancer</a:t>
            </a:r>
          </a:p>
          <a:p>
            <a:endParaRPr lang="en-US" dirty="0"/>
          </a:p>
          <a:p>
            <a:r>
              <a:rPr lang="en-US" b="1" dirty="0"/>
              <a:t>Gamma Rays </a:t>
            </a:r>
            <a:endParaRPr lang="en-US" b="1" dirty="0" smtClean="0"/>
          </a:p>
          <a:p>
            <a:r>
              <a:rPr lang="en-US" dirty="0"/>
              <a:t>Gamma rays result from nuclear reactions and can kill cells. </a:t>
            </a:r>
            <a:endParaRPr lang="en-US" dirty="0" smtClean="0"/>
          </a:p>
          <a:p>
            <a:r>
              <a:rPr lang="en-US" dirty="0"/>
              <a:t>This can be useful if the cells being destroyed are harmful - like cancerous cells. The cancerous growth of cells and tissue can be radiated, using gamma rays, and is known as </a:t>
            </a:r>
            <a:r>
              <a:rPr lang="en-US" b="1" dirty="0"/>
              <a:t>radiation therapy</a:t>
            </a:r>
            <a:r>
              <a:rPr lang="en-US" dirty="0"/>
              <a:t>.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417" y="4096442"/>
            <a:ext cx="4057650" cy="26860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046075" y="4635062"/>
            <a:ext cx="56992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www.youtube.com/watch?v=Ay2VFGDsxac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205710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96</TotalTime>
  <Words>149</Words>
  <Application>Microsoft Office PowerPoint</Application>
  <PresentationFormat>Widescreen</PresentationFormat>
  <Paragraphs>32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Slice</vt:lpstr>
      <vt:lpstr>PowerPoint Presentation</vt:lpstr>
      <vt:lpstr>PowerPoint Presentation</vt:lpstr>
      <vt:lpstr>PowerPoint Presentation</vt:lpstr>
      <vt:lpstr>PowerPoint Presentation</vt:lpstr>
    </vt:vector>
  </TitlesOfParts>
  <Company>SSD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Joey Shute</dc:creator>
  <cp:lastModifiedBy>Joey Shute</cp:lastModifiedBy>
  <cp:revision>10</cp:revision>
  <dcterms:created xsi:type="dcterms:W3CDTF">2014-10-23T20:09:51Z</dcterms:created>
  <dcterms:modified xsi:type="dcterms:W3CDTF">2014-10-23T21:46:45Z</dcterms:modified>
</cp:coreProperties>
</file>