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FC4DE-4561-477B-8D19-2C3440786A85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9B417-BD25-4382-8B8B-648742782D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37CEA-2250-4034-9EE7-2CF808D6AE49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4A3E3-74F2-449B-A5E1-0A49F0D621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F0FF6-7857-4246-93F0-F491B7130500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D0C10-3A9A-4F34-B34D-EBFB805F9A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3A21E-EE08-4957-8C3D-AA2EF98D0794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F6BF0-0ED1-48FC-A25A-D01E5D873B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50BA0-9DB2-42A1-A9C9-33620AFF8F00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6C901-4CD8-4CD3-9DCB-F22C121930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202E8-E5E5-44BD-AAD7-B3E719166E8C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E0F16-B819-42D0-99EA-ABBD940132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462A3-D244-4102-8644-5870E1719FE0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25842-7D0F-42B4-886F-0ECD066349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070F0-B28F-4803-8397-23370CA0AA96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E2B16-6052-43F8-B475-DD5BBC319A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7DA9B-6FA8-44F6-BF57-79B85776978F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15D90-5F69-41D2-9FE7-1B8297680B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942BF-ABDA-4974-A2E5-7CB6315B797B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70B8A-096B-4594-BD05-CC44830328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8C497-65B5-48F6-B2D7-BE247AD2769B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9222E-9E37-44C8-8CE4-535F146837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99E7540-9EFB-4413-9399-08C0936DA4D1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DBFD25-D1D2-4457-B240-4183A6C23A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ZuNvdOsV8k" TargetMode="External"/><Relationship Id="rId2" Type="http://schemas.openxmlformats.org/officeDocument/2006/relationships/hyperlink" Target="http://www.youtube.com/watch?v=sgNEOVlqil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ZImiXgU6bCk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5"/>
          <p:cNvSpPr txBox="1">
            <a:spLocks noChangeArrowheads="1"/>
          </p:cNvSpPr>
          <p:nvPr/>
        </p:nvSpPr>
        <p:spPr bwMode="auto">
          <a:xfrm>
            <a:off x="0" y="1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latin typeface="Calibri" pitchFamily="34" charset="0"/>
              </a:rPr>
              <a:t>Topic 8: Pains and Gains</a:t>
            </a:r>
            <a:endParaRPr lang="en-US" sz="2800" dirty="0">
              <a:latin typeface="Calibri" pitchFamily="34" charset="0"/>
            </a:endParaRPr>
          </a:p>
          <a:p>
            <a:r>
              <a:rPr lang="en-US" sz="2400" dirty="0">
                <a:latin typeface="Calibri" pitchFamily="34" charset="0"/>
              </a:rPr>
              <a:t>	</a:t>
            </a:r>
          </a:p>
          <a:p>
            <a:r>
              <a:rPr lang="en-US" sz="2400" b="1" dirty="0">
                <a:latin typeface="Calibri" pitchFamily="34" charset="0"/>
              </a:rPr>
              <a:t>The Roles of Zoos in Preserving Biodiversity</a:t>
            </a:r>
          </a:p>
          <a:p>
            <a:r>
              <a:rPr lang="en-US" sz="2400" b="1" dirty="0">
                <a:latin typeface="Calibri" pitchFamily="34" charset="0"/>
              </a:rPr>
              <a:t>	</a:t>
            </a:r>
            <a:r>
              <a:rPr lang="en-CA" sz="2000" dirty="0" smtClean="0">
                <a:latin typeface="+mn-lt"/>
              </a:rPr>
              <a:t>Zoos </a:t>
            </a:r>
            <a:r>
              <a:rPr lang="en-CA" sz="2000" dirty="0">
                <a:latin typeface="+mn-lt"/>
              </a:rPr>
              <a:t>were not originally started to preserve diversity. They were exotic collections for private collectors. They didn’t become public until the early 1800’s – in London. Today there are thousands around the </a:t>
            </a:r>
            <a:r>
              <a:rPr lang="en-CA" sz="2000" dirty="0" smtClean="0">
                <a:latin typeface="+mn-lt"/>
              </a:rPr>
              <a:t>world. </a:t>
            </a:r>
            <a:r>
              <a:rPr lang="en-CA" sz="2000" dirty="0">
                <a:latin typeface="+mn-lt"/>
              </a:rPr>
              <a:t>The Calgary Zoo is known as one of the finest zoos in the world. </a:t>
            </a:r>
            <a:r>
              <a:rPr lang="en-CA" sz="2000" dirty="0" smtClean="0">
                <a:latin typeface="+mn-lt"/>
              </a:rPr>
              <a:t>It </a:t>
            </a:r>
            <a:r>
              <a:rPr lang="en-CA" sz="2000" dirty="0">
                <a:latin typeface="+mn-lt"/>
              </a:rPr>
              <a:t>now is home to over 1100 species, including endangered species such as the Whooping Crane and the Siberian Tiger. </a:t>
            </a:r>
            <a:r>
              <a:rPr lang="en-CA" sz="2000" dirty="0" smtClean="0">
                <a:latin typeface="+mn-lt"/>
              </a:rPr>
              <a:t>It </a:t>
            </a:r>
            <a:r>
              <a:rPr lang="en-CA" sz="2000" dirty="0">
                <a:latin typeface="+mn-lt"/>
              </a:rPr>
              <a:t>is also part of a worldwide network that is attempting to protect and preserve endangered species. Animal exchange programs help to increase the genetic diversity essential to species survival. Support for research is also a large part of their program. Zoos are visible evidence of our attempt to preserve and maintain biological diversity. </a:t>
            </a:r>
            <a:endParaRPr lang="en-US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	</a:t>
            </a:r>
          </a:p>
        </p:txBody>
      </p:sp>
      <p:pic>
        <p:nvPicPr>
          <p:cNvPr id="2052" name="Picture 4" descr="http://t0.gstatic.com/images?q=tbn:ANd9GcS3w1CnAZkMHG0BzSBe8X3lSdQa_nqSYNA9-K_jbY7F1VRDKIYMq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191000"/>
            <a:ext cx="2619375" cy="1743076"/>
          </a:xfrm>
          <a:prstGeom prst="rect">
            <a:avLst/>
          </a:prstGeom>
          <a:noFill/>
        </p:spPr>
      </p:pic>
      <p:pic>
        <p:nvPicPr>
          <p:cNvPr id="2054" name="Picture 6" descr="http://t0.gstatic.com/images?q=tbn:ANd9GcRYTUtNscz2LtzRfuo7PqFd6gorxGJD23b8U_i5sFbSi3G9KKK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4191000"/>
            <a:ext cx="1752600" cy="2095500"/>
          </a:xfrm>
          <a:prstGeom prst="rect">
            <a:avLst/>
          </a:prstGeom>
          <a:noFill/>
        </p:spPr>
      </p:pic>
      <p:pic>
        <p:nvPicPr>
          <p:cNvPr id="2056" name="Picture 8" descr="http://t0.gstatic.com/images?q=tbn:ANd9GcSUaB22mpy0jLOJxrLixSomcHCGpTpNSgmQU5Vdoz_uwhgL5mV7X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4419600"/>
            <a:ext cx="2619375" cy="1743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5"/>
          <p:cNvSpPr txBox="1">
            <a:spLocks noChangeArrowheads="1"/>
          </p:cNvSpPr>
          <p:nvPr/>
        </p:nvSpPr>
        <p:spPr bwMode="auto">
          <a:xfrm>
            <a:off x="0" y="0"/>
            <a:ext cx="91440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400" b="1" dirty="0" smtClean="0">
                <a:latin typeface="+mn-lt"/>
              </a:rPr>
              <a:t>Preserving </a:t>
            </a:r>
            <a:r>
              <a:rPr lang="en-CA" sz="2400" b="1" dirty="0">
                <a:latin typeface="+mn-lt"/>
              </a:rPr>
              <a:t>the Biodiversity of Plants </a:t>
            </a:r>
          </a:p>
          <a:p>
            <a:r>
              <a:rPr lang="en-CA" sz="2000" dirty="0">
                <a:latin typeface="+mn-lt"/>
              </a:rPr>
              <a:t>Preserving global biological diversity is a challenge that is receiving much attention. </a:t>
            </a:r>
            <a:r>
              <a:rPr lang="en-CA" sz="2000" b="1" i="1" u="sng" dirty="0">
                <a:latin typeface="+mn-lt"/>
              </a:rPr>
              <a:t>Ex-situ conservation</a:t>
            </a:r>
            <a:r>
              <a:rPr lang="en-CA" sz="2000" b="1" i="1" dirty="0">
                <a:latin typeface="+mn-lt"/>
              </a:rPr>
              <a:t> refers to conservation of components of biodiversity outside of a natural habitat. Examples </a:t>
            </a:r>
            <a:r>
              <a:rPr lang="en-CA" sz="2000" b="1" i="1" dirty="0" smtClean="0">
                <a:latin typeface="+mn-lt"/>
              </a:rPr>
              <a:t>include:</a:t>
            </a:r>
          </a:p>
          <a:p>
            <a:pPr lvl="1">
              <a:buFont typeface="Arial" pitchFamily="34" charset="0"/>
              <a:buChar char="•"/>
            </a:pPr>
            <a:r>
              <a:rPr lang="en-CA" sz="2000" dirty="0" smtClean="0">
                <a:latin typeface="+mn-lt"/>
              </a:rPr>
              <a:t>The </a:t>
            </a:r>
            <a:r>
              <a:rPr lang="en-CA" sz="2000" dirty="0">
                <a:latin typeface="+mn-lt"/>
              </a:rPr>
              <a:t>collection and storage of </a:t>
            </a:r>
            <a:r>
              <a:rPr lang="en-CA" sz="2000" u="sng" dirty="0">
                <a:latin typeface="+mn-lt"/>
              </a:rPr>
              <a:t>genetic resources, such as seeds (</a:t>
            </a:r>
            <a:r>
              <a:rPr lang="en-CA" sz="2000" b="1" u="sng" dirty="0">
                <a:latin typeface="+mn-lt"/>
              </a:rPr>
              <a:t>IPGRI) London, England’s Royal Botanic Gardens is one of the world’s largest seed banks. The goal is to collect 10% of the world’s seed-bearing plants. </a:t>
            </a:r>
            <a:endParaRPr lang="en-CA" sz="2000" b="1" u="sng" dirty="0" smtClean="0">
              <a:latin typeface="+mn-lt"/>
            </a:endParaRPr>
          </a:p>
          <a:p>
            <a:pPr lvl="1"/>
            <a:endParaRPr lang="en-US" sz="2000" b="1" u="sng" dirty="0">
              <a:latin typeface="+mn-lt"/>
            </a:endParaRPr>
          </a:p>
          <a:p>
            <a:pPr lvl="1"/>
            <a:r>
              <a:rPr lang="en-CA" sz="2000" b="1" u="sng" dirty="0" smtClean="0">
                <a:latin typeface="+mn-lt"/>
                <a:hlinkClick r:id="rId2"/>
              </a:rPr>
              <a:t>http://www.youtube.com/watch?v=sgNEOVlqils</a:t>
            </a:r>
            <a:endParaRPr lang="en-CA" sz="2000" b="1" u="sng" dirty="0" smtClean="0">
              <a:latin typeface="+mn-lt"/>
            </a:endParaRPr>
          </a:p>
          <a:p>
            <a:pPr lvl="1"/>
            <a:endParaRPr lang="en-CA" sz="2000" b="1" u="sng" dirty="0" smtClean="0"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en-CA" sz="2000" dirty="0" smtClean="0">
                <a:latin typeface="+mn-lt"/>
              </a:rPr>
              <a:t>Zoos </a:t>
            </a:r>
            <a:r>
              <a:rPr lang="en-CA" sz="2000" dirty="0">
                <a:latin typeface="+mn-lt"/>
              </a:rPr>
              <a:t>(captive breeding programs) Calgary Zoo </a:t>
            </a:r>
            <a:endParaRPr lang="en-CA" sz="2000" dirty="0" smtClean="0">
              <a:latin typeface="+mn-lt"/>
            </a:endParaRPr>
          </a:p>
          <a:p>
            <a:pPr lvl="1"/>
            <a:r>
              <a:rPr lang="en-CA" sz="2000" dirty="0" smtClean="0">
                <a:latin typeface="+mn-lt"/>
                <a:hlinkClick r:id="rId3"/>
              </a:rPr>
              <a:t>http://www.youtube.com/watch?v=VZuNvdOsV8k</a:t>
            </a:r>
            <a:endParaRPr lang="en-CA" sz="2000" dirty="0" smtClean="0">
              <a:latin typeface="+mn-lt"/>
            </a:endParaRPr>
          </a:p>
          <a:p>
            <a:pPr lvl="1"/>
            <a:endParaRPr lang="en-CA" sz="2000" dirty="0"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en-CA" sz="2000" dirty="0" smtClean="0">
                <a:latin typeface="+mn-lt"/>
              </a:rPr>
              <a:t>Sperm </a:t>
            </a:r>
            <a:r>
              <a:rPr lang="en-CA" sz="2000" dirty="0">
                <a:latin typeface="+mn-lt"/>
              </a:rPr>
              <a:t>and Egg Banks </a:t>
            </a:r>
            <a:r>
              <a:rPr lang="en-CA" sz="2000" dirty="0" smtClean="0">
                <a:latin typeface="+mn-lt"/>
              </a:rPr>
              <a:t>/ Gene Banks</a:t>
            </a:r>
          </a:p>
          <a:p>
            <a:pPr lvl="1"/>
            <a:r>
              <a:rPr lang="en-CA" sz="2000" dirty="0" smtClean="0">
                <a:latin typeface="+mn-lt"/>
                <a:hlinkClick r:id="rId4"/>
              </a:rPr>
              <a:t>http://www.youtube.com/watch?v=ZImiXgU6bCk</a:t>
            </a:r>
            <a:endParaRPr lang="en-CA" sz="2000" dirty="0" smtClean="0">
              <a:latin typeface="+mn-lt"/>
            </a:endParaRPr>
          </a:p>
          <a:p>
            <a:pPr lvl="1"/>
            <a:endParaRPr lang="en-CA" sz="2000" dirty="0" smtClean="0"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en-CA" sz="2000" dirty="0" smtClean="0">
                <a:latin typeface="+mn-lt"/>
              </a:rPr>
              <a:t>Human </a:t>
            </a:r>
            <a:r>
              <a:rPr lang="en-CA" sz="2000" dirty="0">
                <a:latin typeface="+mn-lt"/>
              </a:rPr>
              <a:t>Genome Project </a:t>
            </a:r>
          </a:p>
          <a:p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latin typeface="+mn-lt"/>
              </a:rPr>
              <a:t>A </a:t>
            </a:r>
            <a:r>
              <a:rPr lang="en-CA" sz="2400" b="1" dirty="0">
                <a:latin typeface="+mn-lt"/>
              </a:rPr>
              <a:t>Global Effort </a:t>
            </a:r>
          </a:p>
          <a:p>
            <a:r>
              <a:rPr lang="en-CA" sz="2000" dirty="0">
                <a:latin typeface="+mn-lt"/>
              </a:rPr>
              <a:t>The preservation of biological diversity depends on local efforts and global efforts. The 1995 </a:t>
            </a:r>
            <a:r>
              <a:rPr lang="en-CA" sz="2000" b="1" dirty="0">
                <a:latin typeface="+mn-lt"/>
              </a:rPr>
              <a:t>Canadian Biodiversity Strategy was created to preserve biodiversity in Canada. </a:t>
            </a:r>
            <a:r>
              <a:rPr lang="en-CA" sz="2000" dirty="0">
                <a:latin typeface="+mn-lt"/>
              </a:rPr>
              <a:t>It will be done through the cooperation of many levels of government, along with many groups, agencies and individuals, who are dedicated to preserving our bio-diverse future. </a:t>
            </a:r>
            <a:endParaRPr lang="en-CA" sz="2000" dirty="0" smtClean="0">
              <a:latin typeface="+mn-lt"/>
            </a:endParaRPr>
          </a:p>
          <a:p>
            <a:endParaRPr lang="en-CA" sz="2000" b="1" dirty="0">
              <a:latin typeface="+mn-lt"/>
            </a:endParaRPr>
          </a:p>
          <a:p>
            <a:r>
              <a:rPr lang="en-CA" sz="2000" dirty="0">
                <a:latin typeface="+mn-lt"/>
              </a:rPr>
              <a:t>• </a:t>
            </a:r>
            <a:r>
              <a:rPr lang="en-CA" sz="2000" b="1" dirty="0">
                <a:latin typeface="+mn-lt"/>
              </a:rPr>
              <a:t>Protected Areas </a:t>
            </a:r>
            <a:r>
              <a:rPr lang="en-CA" sz="2000" dirty="0">
                <a:latin typeface="+mn-lt"/>
              </a:rPr>
              <a:t>(National </a:t>
            </a:r>
            <a:r>
              <a:rPr lang="en-CA" sz="2000" dirty="0" smtClean="0">
                <a:latin typeface="+mn-lt"/>
              </a:rPr>
              <a:t>Parks),</a:t>
            </a:r>
            <a:endParaRPr lang="en-CA" sz="2000" dirty="0">
              <a:latin typeface="+mn-lt"/>
            </a:endParaRPr>
          </a:p>
          <a:p>
            <a:r>
              <a:rPr lang="en-CA" sz="2000" dirty="0">
                <a:latin typeface="+mn-lt"/>
              </a:rPr>
              <a:t>• </a:t>
            </a:r>
            <a:r>
              <a:rPr lang="en-CA" sz="2000" b="1" dirty="0">
                <a:latin typeface="+mn-lt"/>
              </a:rPr>
              <a:t>Restoration Programs for Ecosystems and Species </a:t>
            </a:r>
            <a:r>
              <a:rPr lang="en-CA" sz="2000" dirty="0">
                <a:latin typeface="+mn-lt"/>
              </a:rPr>
              <a:t>(Governments and </a:t>
            </a:r>
            <a:r>
              <a:rPr lang="en-CA" sz="2000" i="1" dirty="0">
                <a:latin typeface="+mn-lt"/>
              </a:rPr>
              <a:t>Nature Conservancy of Canada programs to purchase land for species habitat </a:t>
            </a:r>
            <a:r>
              <a:rPr lang="en-CA" sz="2000" i="1" dirty="0" smtClean="0">
                <a:latin typeface="+mn-lt"/>
              </a:rPr>
              <a:t>renewal)</a:t>
            </a:r>
          </a:p>
          <a:p>
            <a:r>
              <a:rPr lang="en-CA" sz="2000" dirty="0" smtClean="0">
                <a:latin typeface="+mn-lt"/>
              </a:rPr>
              <a:t>• </a:t>
            </a:r>
            <a:r>
              <a:rPr lang="en-CA" sz="2000" b="1" dirty="0">
                <a:latin typeface="+mn-lt"/>
              </a:rPr>
              <a:t>Resource Use Policies </a:t>
            </a:r>
            <a:r>
              <a:rPr lang="en-CA" sz="2000" dirty="0">
                <a:latin typeface="+mn-lt"/>
              </a:rPr>
              <a:t>(Laws - </a:t>
            </a:r>
            <a:r>
              <a:rPr lang="en-CA" sz="2000" i="1" dirty="0" smtClean="0">
                <a:latin typeface="+mn-lt"/>
              </a:rPr>
              <a:t>Wildlife </a:t>
            </a:r>
            <a:r>
              <a:rPr lang="en-CA" sz="2000" i="1" dirty="0">
                <a:latin typeface="+mn-lt"/>
              </a:rPr>
              <a:t>Act, 1998) </a:t>
            </a:r>
          </a:p>
          <a:p>
            <a:r>
              <a:rPr lang="en-CA" sz="2000" dirty="0">
                <a:latin typeface="+mn-lt"/>
              </a:rPr>
              <a:t>• </a:t>
            </a:r>
            <a:r>
              <a:rPr lang="en-CA" sz="2000" b="1" dirty="0">
                <a:latin typeface="+mn-lt"/>
              </a:rPr>
              <a:t>Controlling the Introduction and Spread of </a:t>
            </a:r>
            <a:r>
              <a:rPr lang="en-CA" sz="2000" b="1" dirty="0" smtClean="0">
                <a:latin typeface="+mn-lt"/>
              </a:rPr>
              <a:t>Exotic</a:t>
            </a:r>
            <a:endParaRPr lang="en-CA" sz="2000" b="1" dirty="0">
              <a:latin typeface="+mn-lt"/>
            </a:endParaRPr>
          </a:p>
          <a:p>
            <a:r>
              <a:rPr lang="en-CA" sz="2000" dirty="0">
                <a:latin typeface="+mn-lt"/>
              </a:rPr>
              <a:t>• </a:t>
            </a:r>
            <a:r>
              <a:rPr lang="en-CA" sz="2000" b="1" dirty="0">
                <a:latin typeface="+mn-lt"/>
              </a:rPr>
              <a:t>Global Treaties: 1975 Convention on International Trade of Endangered Species (CITES) </a:t>
            </a:r>
            <a:r>
              <a:rPr lang="en-CA" sz="2000" dirty="0">
                <a:latin typeface="+mn-lt"/>
              </a:rPr>
              <a:t>is aimed at preventing endangered plants and animals from being imported or exported. It is illegal to buy or sell animals or animal parts identified for protection by CITES. </a:t>
            </a:r>
            <a:endParaRPr lang="en-CA" sz="2000" dirty="0" smtClean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endParaRPr lang="en-CA" sz="2000"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267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Sturgeon School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jshute</dc:creator>
  <cp:lastModifiedBy>HOME</cp:lastModifiedBy>
  <cp:revision>12</cp:revision>
  <dcterms:created xsi:type="dcterms:W3CDTF">2011-01-06T20:56:41Z</dcterms:created>
  <dcterms:modified xsi:type="dcterms:W3CDTF">2015-01-07T04:39:03Z</dcterms:modified>
</cp:coreProperties>
</file>