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6AHDhmJX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InaCCSVotY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www.youtube.com/watch?v=Lmx19_0GX8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hubblesite.org/galle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2: Stronger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37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1" y="103031"/>
            <a:ext cx="1157810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/>
              <a:t>Telescopes </a:t>
            </a:r>
            <a:endParaRPr lang="en-US" sz="2800" dirty="0"/>
          </a:p>
          <a:p>
            <a:r>
              <a:rPr lang="en-US" dirty="0"/>
              <a:t>Telescopes allow us to see objects that are very distant in space.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smtClean="0"/>
              <a:t>Optical </a:t>
            </a:r>
            <a:r>
              <a:rPr lang="en-US" sz="2400" b="1" dirty="0"/>
              <a:t>Telescopes </a:t>
            </a:r>
            <a:endParaRPr lang="en-US" sz="2400" dirty="0"/>
          </a:p>
          <a:p>
            <a:r>
              <a:rPr lang="en-US" dirty="0" err="1" smtClean="0"/>
              <a:t>Lippershey</a:t>
            </a:r>
            <a:r>
              <a:rPr lang="en-US" dirty="0" smtClean="0"/>
              <a:t> </a:t>
            </a:r>
            <a:r>
              <a:rPr lang="en-US" dirty="0"/>
              <a:t>made one of the first </a:t>
            </a:r>
            <a:r>
              <a:rPr lang="en-US" dirty="0" smtClean="0"/>
              <a:t>telescopes, Galileo </a:t>
            </a:r>
            <a:r>
              <a:rPr lang="en-US" dirty="0" err="1"/>
              <a:t>Galilei</a:t>
            </a:r>
            <a:r>
              <a:rPr lang="en-US" dirty="0"/>
              <a:t> </a:t>
            </a:r>
            <a:r>
              <a:rPr lang="en-US" dirty="0" smtClean="0"/>
              <a:t>made </a:t>
            </a:r>
            <a:r>
              <a:rPr lang="en-US" dirty="0"/>
              <a:t>practical use of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The observations he made included: </a:t>
            </a:r>
          </a:p>
          <a:p>
            <a:r>
              <a:rPr lang="en-US" b="1" dirty="0"/>
              <a:t>• The moon had blemishes (mountains and craters like the Earth). </a:t>
            </a:r>
          </a:p>
          <a:p>
            <a:r>
              <a:rPr lang="en-US" b="1" dirty="0"/>
              <a:t>• Sun spots indicated that it rotates on its axis. </a:t>
            </a:r>
          </a:p>
          <a:p>
            <a:r>
              <a:rPr lang="en-US" b="1" dirty="0"/>
              <a:t>• Jupiter’s moons orbit the planet. </a:t>
            </a:r>
          </a:p>
          <a:p>
            <a:r>
              <a:rPr lang="en-US" b="1" dirty="0"/>
              <a:t>• Planets were disk-shaped, but because the stars were still pinpoints, they were further away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www.youtube.com/watch?v=K6AHDhmJXKo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85" y="1299531"/>
            <a:ext cx="2728174" cy="1649731"/>
          </a:xfrm>
          <a:prstGeom prst="rect">
            <a:avLst/>
          </a:prstGeom>
        </p:spPr>
      </p:pic>
      <p:pic>
        <p:nvPicPr>
          <p:cNvPr id="1026" name="Picture 2" descr="http://d366w3m5tf0813.cloudfront.net/wp-content/uploads/BTA_aerial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68374"/>
            <a:ext cx="4378325" cy="271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43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"/>
            <a:ext cx="11836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 </a:t>
            </a:r>
            <a:r>
              <a:rPr lang="en-CA" sz="2400" b="1" dirty="0" smtClean="0"/>
              <a:t>Galileo’s Approach to Inquiry </a:t>
            </a:r>
          </a:p>
          <a:p>
            <a:r>
              <a:rPr lang="en-CA" dirty="0" smtClean="0"/>
              <a:t>Galileo’s observations supported Copernicus’s Sun-centered model but not Ptolemy’s Earth-centered model. The reason for his beliefs was that, the moons he observed orbiting Jupiter, indicated that the earth was not the centre of the universe. </a:t>
            </a:r>
          </a:p>
          <a:p>
            <a:endParaRPr lang="en-CA" b="1" dirty="0" smtClean="0"/>
          </a:p>
          <a:p>
            <a:endParaRPr lang="en-CA" b="1" dirty="0" smtClean="0"/>
          </a:p>
          <a:p>
            <a:r>
              <a:rPr lang="en-CA" b="1" dirty="0" smtClean="0"/>
              <a:t>Resolving Power/Magnification </a:t>
            </a:r>
            <a:endParaRPr lang="en-CA" b="1" dirty="0" smtClean="0"/>
          </a:p>
          <a:p>
            <a:r>
              <a:rPr lang="en-CA" i="1" dirty="0" smtClean="0">
                <a:solidFill>
                  <a:srgbClr val="FF0000"/>
                </a:solidFill>
              </a:rPr>
              <a:t>Resolving power is the kind of power that produces finer detail of the object being viewed because of the diameter of the objective lens. There is a limit to the size of lens that a refracting telescope can have. Diameters over 1 meter will cause the lens to warp. </a:t>
            </a:r>
            <a:endParaRPr lang="en-CA" i="1" dirty="0" smtClean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See Handout on Resolving Power</a:t>
            </a:r>
          </a:p>
          <a:p>
            <a:endParaRPr lang="en-CA" i="1" dirty="0" smtClean="0"/>
          </a:p>
          <a:p>
            <a:r>
              <a:rPr lang="en-CA" b="1" dirty="0" smtClean="0"/>
              <a:t>Refractors and Reflectors </a:t>
            </a:r>
          </a:p>
          <a:p>
            <a:r>
              <a:rPr lang="en-CA" dirty="0" smtClean="0"/>
              <a:t>Optical telescopes are ‘light collectors’. </a:t>
            </a:r>
            <a:r>
              <a:rPr lang="en-CA" dirty="0" smtClean="0"/>
              <a:t>There </a:t>
            </a:r>
            <a:r>
              <a:rPr lang="en-CA" dirty="0" smtClean="0"/>
              <a:t>are two types of optical telescopes</a:t>
            </a:r>
            <a:r>
              <a:rPr lang="en-CA" dirty="0" smtClean="0"/>
              <a:t>: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50" y="4121150"/>
            <a:ext cx="33591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305300"/>
            <a:ext cx="478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The first telescope designed was a simple </a:t>
            </a:r>
            <a:r>
              <a:rPr lang="en-CA" b="1" dirty="0" smtClean="0"/>
              <a:t>refracting telescope. It uses two lenses to gather and focus starlight 	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0"/>
            <a:ext cx="11569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Reflecting telescopes use mirrors instead of lenses to gather and focus the light from the stars. </a:t>
            </a:r>
            <a:r>
              <a:rPr lang="en-CA" b="1" dirty="0" smtClean="0">
                <a:solidFill>
                  <a:srgbClr val="FF0000"/>
                </a:solidFill>
              </a:rPr>
              <a:t>A process called ‘spin-casting’ today makes mirrors, by pouring molten glass into a spinning mould. The glass is forced to the edges, cooled and solidified. Mirrors as large as 6m across have been made using this method. 	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CA" dirty="0" smtClean="0"/>
              <a:t>An innovation for ground-based optical reflecting telescopes is the use of </a:t>
            </a:r>
            <a:r>
              <a:rPr lang="en-CA" b="1" dirty="0" smtClean="0"/>
              <a:t>segmented mirrors (a segmented-mirror telescope uses several lightweight-segments to build one large mirror). 	</a:t>
            </a:r>
            <a:endParaRPr lang="en-CA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CA" b="1" dirty="0" smtClean="0"/>
          </a:p>
          <a:p>
            <a:r>
              <a:rPr lang="en-CA" b="1" dirty="0" err="1" smtClean="0"/>
              <a:t>Interferometry</a:t>
            </a:r>
            <a:r>
              <a:rPr lang="en-CA" b="1" dirty="0" smtClean="0"/>
              <a:t>: </a:t>
            </a:r>
            <a:r>
              <a:rPr lang="en-CA" dirty="0" smtClean="0"/>
              <a:t>Combining Telescopes for Greater Power. The technique of using a number of telescopes in combination is called </a:t>
            </a:r>
            <a:r>
              <a:rPr lang="en-CA" dirty="0" err="1" smtClean="0"/>
              <a:t>interferometry</a:t>
            </a:r>
            <a:r>
              <a:rPr lang="en-CA" dirty="0" smtClean="0"/>
              <a:t>. When working together, these telescopes can detect objects in space with better clarity and at greater distances than any current Earth-based observatory. </a:t>
            </a:r>
            <a:r>
              <a:rPr lang="en-CA" b="1" dirty="0" smtClean="0"/>
              <a:t>	</a:t>
            </a:r>
            <a:r>
              <a:rPr lang="en-CA" b="1" dirty="0" smtClean="0">
                <a:hlinkClick r:id="rId2"/>
              </a:rPr>
              <a:t>http://</a:t>
            </a:r>
            <a:r>
              <a:rPr lang="en-CA" b="1" dirty="0" smtClean="0">
                <a:hlinkClick r:id="rId2"/>
              </a:rPr>
              <a:t>www.youtube.com/watch?v=InaCCSVotYw</a:t>
            </a:r>
            <a:endParaRPr lang="en-CA" b="1" dirty="0" smtClean="0"/>
          </a:p>
          <a:p>
            <a:endParaRPr lang="en-CA" b="1" dirty="0" smtClean="0"/>
          </a:p>
          <a:p>
            <a:endParaRPr lang="en-CA" dirty="0"/>
          </a:p>
        </p:txBody>
      </p:sp>
      <p:pic>
        <p:nvPicPr>
          <p:cNvPr id="22532" name="Picture 4" descr="http://www.cosmicdiary.org/fmarchis/files/2011/09/st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917699"/>
            <a:ext cx="3987800" cy="2514601"/>
          </a:xfrm>
          <a:prstGeom prst="rect">
            <a:avLst/>
          </a:prstGeom>
          <a:noFill/>
        </p:spPr>
      </p:pic>
      <p:pic>
        <p:nvPicPr>
          <p:cNvPr id="22534" name="Picture 6" descr="http://images.techhive.com/images/idge/imported/article/cio/2013/08/20/herbig-haro-hh-46-47-100335388-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00" y="1790700"/>
            <a:ext cx="547687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To improve the views of space, astronomers are able to access images from a telescope in space. Free from the interferences of weather, clouds humidity and even high winds, the </a:t>
            </a:r>
            <a:r>
              <a:rPr lang="en-CA" b="1" dirty="0" smtClean="0"/>
              <a:t>Hubble Space Telescope, launched in 1990, orbits 600 </a:t>
            </a:r>
            <a:r>
              <a:rPr lang="en-CA" b="1" dirty="0" err="1" smtClean="0"/>
              <a:t>kms</a:t>
            </a:r>
            <a:r>
              <a:rPr lang="en-CA" b="1" dirty="0" smtClean="0"/>
              <a:t> above the Earth, collecting images of extremely distant objects</a:t>
            </a:r>
            <a:r>
              <a:rPr lang="en-CA" b="1" dirty="0" smtClean="0">
                <a:solidFill>
                  <a:srgbClr val="FF0000"/>
                </a:solidFill>
              </a:rPr>
              <a:t>. It is a cylindrical reflecting telescope, 13 m long and 4.3 m in diameter. It is modular (parts can be removed and replaced) and is serviced by shuttle astronauts. </a:t>
            </a:r>
            <a:r>
              <a:rPr lang="en-CA" b="1" dirty="0" smtClean="0"/>
              <a:t>	</a:t>
            </a:r>
          </a:p>
          <a:p>
            <a:endParaRPr lang="en-CA" dirty="0"/>
          </a:p>
        </p:txBody>
      </p:sp>
      <p:pic>
        <p:nvPicPr>
          <p:cNvPr id="23554" name="Picture 2" descr="http://www.utahpeoplespost.com/wp-content/uploads/2014/06/hubble-telesc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41475"/>
            <a:ext cx="3568700" cy="4191000"/>
          </a:xfrm>
          <a:prstGeom prst="rect">
            <a:avLst/>
          </a:prstGeom>
          <a:noFill/>
        </p:spPr>
      </p:pic>
      <p:pic>
        <p:nvPicPr>
          <p:cNvPr id="23556" name="Picture 4" descr="http://cdn.phys.org/newman/gfx/news/2008/hubblespac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1374775"/>
            <a:ext cx="2476500" cy="2476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0200" y="6096000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4"/>
              </a:rPr>
              <a:t>http://hubblesite.org/gallery</a:t>
            </a:r>
            <a:r>
              <a:rPr lang="en-CA" dirty="0" smtClean="0">
                <a:hlinkClick r:id="rId4"/>
              </a:rPr>
              <a:t>/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23558" name="Picture 6" descr="The Cat's Eye Nebula: Dying Star Creates Fantasy-like Sculpture of Gas and Du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00" y="1514475"/>
            <a:ext cx="3333750" cy="3333750"/>
          </a:xfrm>
          <a:prstGeom prst="rect">
            <a:avLst/>
          </a:prstGeom>
          <a:noFill/>
        </p:spPr>
      </p:pic>
      <p:pic>
        <p:nvPicPr>
          <p:cNvPr id="23560" name="Picture 8" descr="Light Echoes From Red Supergiant Star V838 Monocerotis - December 2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4038600"/>
            <a:ext cx="3333750" cy="2476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42300" y="58166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>
                <a:hlinkClick r:id="rId7"/>
              </a:rPr>
              <a:t>http</a:t>
            </a:r>
            <a:r>
              <a:rPr lang="en-CA" smtClean="0">
                <a:hlinkClick r:id="rId7"/>
              </a:rPr>
              <a:t>://</a:t>
            </a:r>
            <a:r>
              <a:rPr lang="en-CA" smtClean="0">
                <a:hlinkClick r:id="rId7"/>
              </a:rPr>
              <a:t>www.youtube.com/watch?v=Lmx19_0GX8o</a:t>
            </a:r>
            <a:endParaRPr lang="en-CA" smtClean="0"/>
          </a:p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0"/>
            <a:ext cx="11798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Copernicus’s Sun-centred Revolution Continues </a:t>
            </a:r>
            <a:endParaRPr lang="en-CA" sz="2400" dirty="0" smtClean="0"/>
          </a:p>
          <a:p>
            <a:r>
              <a:rPr lang="en-CA" dirty="0" smtClean="0"/>
              <a:t>Although </a:t>
            </a:r>
            <a:r>
              <a:rPr lang="en-CA" dirty="0" smtClean="0"/>
              <a:t>Galileo’s observations helped to confirm the Sun-centered model of the universe, it was </a:t>
            </a:r>
            <a:r>
              <a:rPr lang="en-CA" b="1" dirty="0" smtClean="0"/>
              <a:t>Johannes </a:t>
            </a:r>
            <a:r>
              <a:rPr lang="en-CA" b="1" dirty="0" err="1" smtClean="0"/>
              <a:t>Kepler</a:t>
            </a:r>
            <a:r>
              <a:rPr lang="en-CA" b="1" dirty="0" smtClean="0"/>
              <a:t> </a:t>
            </a:r>
            <a:r>
              <a:rPr lang="en-CA" dirty="0" smtClean="0"/>
              <a:t>who </a:t>
            </a:r>
            <a:r>
              <a:rPr lang="en-CA" dirty="0" smtClean="0"/>
              <a:t>proved the theory mathematically. </a:t>
            </a:r>
            <a:r>
              <a:rPr lang="en-CA" dirty="0" smtClean="0"/>
              <a:t>To do this, his calculations insisted that the orbits of the planets should be </a:t>
            </a:r>
            <a:r>
              <a:rPr lang="en-CA" i="1" dirty="0" smtClean="0"/>
              <a:t>elliptical, instead of </a:t>
            </a:r>
            <a:r>
              <a:rPr lang="en-CA" i="1" dirty="0" smtClean="0"/>
              <a:t>circular. </a:t>
            </a:r>
            <a:r>
              <a:rPr lang="en-CA" b="1" dirty="0" smtClean="0"/>
              <a:t>He also figured out the shape and scale of the entire known solar system. 	</a:t>
            </a:r>
          </a:p>
          <a:p>
            <a:endParaRPr lang="en-CA" dirty="0"/>
          </a:p>
        </p:txBody>
      </p:sp>
      <p:pic>
        <p:nvPicPr>
          <p:cNvPr id="24578" name="Picture 2" descr="http://www.le.ac.uk/ph/faulkes/web/images/kepla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1" y="1282701"/>
            <a:ext cx="3708400" cy="1257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0200" y="2628900"/>
            <a:ext cx="1059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Universal Gravitation 	</a:t>
            </a:r>
          </a:p>
          <a:p>
            <a:r>
              <a:rPr lang="en-CA" dirty="0" smtClean="0"/>
              <a:t>Isaac </a:t>
            </a:r>
            <a:r>
              <a:rPr lang="en-CA" dirty="0" smtClean="0"/>
              <a:t>Newton stated the law of universal gravitation eighty years after </a:t>
            </a:r>
            <a:r>
              <a:rPr lang="en-CA" dirty="0" err="1" smtClean="0"/>
              <a:t>Kepler’s</a:t>
            </a:r>
            <a:r>
              <a:rPr lang="en-CA" dirty="0" smtClean="0"/>
              <a:t> contribution about elliptical orbits of the planets</a:t>
            </a:r>
            <a:r>
              <a:rPr lang="en-CA" b="1" dirty="0" smtClean="0"/>
              <a:t>. Newton’s law states that there is a gravitational force between all objects that pulls them together. </a:t>
            </a:r>
            <a:r>
              <a:rPr lang="en-CA" b="1" dirty="0" smtClean="0"/>
              <a:t>An </a:t>
            </a:r>
            <a:r>
              <a:rPr lang="en-CA" b="1" dirty="0" smtClean="0"/>
              <a:t>orbit is the result of the attractive force of gravity balancing the </a:t>
            </a:r>
            <a:r>
              <a:rPr lang="en-CA" b="1" dirty="0" smtClean="0"/>
              <a:t>straight forward </a:t>
            </a:r>
            <a:r>
              <a:rPr lang="en-CA" b="1" dirty="0" smtClean="0"/>
              <a:t>movement of a planet because of velocity. </a:t>
            </a:r>
            <a:endParaRPr lang="en-CA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4467224"/>
            <a:ext cx="247173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128</TotalTime>
  <Words>462</Words>
  <Application>Microsoft Office PowerPoint</Application>
  <PresentationFormat>Custom</PresentationFormat>
  <Paragraphs>62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Celestial</vt:lpstr>
      <vt:lpstr>Topic 2: Stronger Eyes</vt:lpstr>
      <vt:lpstr>Slide 2</vt:lpstr>
      <vt:lpstr>Slide 3</vt:lpstr>
      <vt:lpstr>Slide 4</vt:lpstr>
      <vt:lpstr>Slide 5</vt:lpstr>
      <vt:lpstr>Slide 6</vt:lpstr>
    </vt:vector>
  </TitlesOfParts>
  <Company>SSD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2: Stronger Eyes</dc:title>
  <dc:creator>Joey Shute</dc:creator>
  <cp:lastModifiedBy>HOME</cp:lastModifiedBy>
  <cp:revision>19</cp:revision>
  <dcterms:created xsi:type="dcterms:W3CDTF">2014-09-08T17:57:51Z</dcterms:created>
  <dcterms:modified xsi:type="dcterms:W3CDTF">2014-09-09T04:24:27Z</dcterms:modified>
</cp:coreProperties>
</file>