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201A683E-5826-4313-928A-87329A7772F6}" type="datetimeFigureOut">
              <a:rPr lang="en-US" smtClean="0"/>
              <a:t>5/24/2016</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F6AB5533-90C7-41BF-AB43-C44DAF181F5F}" type="slidenum">
              <a:rPr lang="en-US" smtClean="0"/>
              <a:t>‹#›</a:t>
            </a:fld>
            <a:endParaRPr lang="en-US"/>
          </a:p>
        </p:txBody>
      </p:sp>
    </p:spTree>
    <p:extLst>
      <p:ext uri="{BB962C8B-B14F-4D97-AF65-F5344CB8AC3E}">
        <p14:creationId xmlns:p14="http://schemas.microsoft.com/office/powerpoint/2010/main" val="42877134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420804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22039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417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367290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3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393829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249167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144183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156374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D929-B504-49A0-A03C-0A1708675779}"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174742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4D929-B504-49A0-A03C-0A1708675779}"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285427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4D929-B504-49A0-A03C-0A1708675779}"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72598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4D929-B504-49A0-A03C-0A1708675779}"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37034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4D929-B504-49A0-A03C-0A1708675779}"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2355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4D929-B504-49A0-A03C-0A1708675779}"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3429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4D929-B504-49A0-A03C-0A1708675779}"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B4840-5573-4784-ACD2-70149B4ED534}" type="slidenum">
              <a:rPr lang="en-US" smtClean="0"/>
              <a:t>‹#›</a:t>
            </a:fld>
            <a:endParaRPr lang="en-US"/>
          </a:p>
        </p:txBody>
      </p:sp>
    </p:spTree>
    <p:extLst>
      <p:ext uri="{BB962C8B-B14F-4D97-AF65-F5344CB8AC3E}">
        <p14:creationId xmlns:p14="http://schemas.microsoft.com/office/powerpoint/2010/main" val="132741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14D929-B504-49A0-A03C-0A1708675779}" type="datetimeFigureOut">
              <a:rPr lang="en-US" smtClean="0"/>
              <a:t>5/24/2016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1B4840-5573-4784-ACD2-70149B4ED534}" type="slidenum">
              <a:rPr lang="en-US" smtClean="0"/>
              <a:t>‹#›</a:t>
            </a:fld>
            <a:endParaRPr lang="en-US"/>
          </a:p>
        </p:txBody>
      </p:sp>
    </p:spTree>
    <p:extLst>
      <p:ext uri="{BB962C8B-B14F-4D97-AF65-F5344CB8AC3E}">
        <p14:creationId xmlns:p14="http://schemas.microsoft.com/office/powerpoint/2010/main" val="17873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6MkTAG6qbI"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aG6PTVrFP4"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a5oOOSneTWo" TargetMode="Externa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GPBB5thPgQ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00011" y="682580"/>
            <a:ext cx="8281116" cy="1107996"/>
          </a:xfrm>
          <a:prstGeom prst="rect">
            <a:avLst/>
          </a:prstGeom>
          <a:noFill/>
        </p:spPr>
        <p:txBody>
          <a:bodyPr wrap="square" rtlCol="0">
            <a:spAutoFit/>
          </a:bodyPr>
          <a:lstStyle/>
          <a:p>
            <a:pPr algn="ctr"/>
            <a:r>
              <a:rPr lang="en-US" sz="6600" dirty="0" smtClean="0">
                <a:solidFill>
                  <a:schemeClr val="bg1"/>
                </a:solidFill>
              </a:rPr>
              <a:t>SPACE EXPLORATION</a:t>
            </a:r>
            <a:endParaRPr lang="en-US" sz="6600" dirty="0">
              <a:solidFill>
                <a:schemeClr val="bg1"/>
              </a:solidFill>
            </a:endParaRPr>
          </a:p>
        </p:txBody>
      </p:sp>
    </p:spTree>
    <p:extLst>
      <p:ext uri="{BB962C8B-B14F-4D97-AF65-F5344CB8AC3E}">
        <p14:creationId xmlns:p14="http://schemas.microsoft.com/office/powerpoint/2010/main" val="413706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62941" cy="5447645"/>
          </a:xfrm>
          <a:prstGeom prst="rect">
            <a:avLst/>
          </a:prstGeom>
          <a:noFill/>
        </p:spPr>
        <p:txBody>
          <a:bodyPr wrap="square" rtlCol="0">
            <a:spAutoFit/>
          </a:bodyPr>
          <a:lstStyle/>
          <a:p>
            <a:r>
              <a:rPr lang="en-US" sz="3200" b="1" u="sng" dirty="0" smtClean="0"/>
              <a:t>Topic 1: For Your Eyes Only</a:t>
            </a:r>
          </a:p>
          <a:p>
            <a:endParaRPr lang="en-US" sz="3200" dirty="0"/>
          </a:p>
          <a:p>
            <a:r>
              <a:rPr lang="en-US" sz="3200" b="1" dirty="0" smtClean="0">
                <a:solidFill>
                  <a:srgbClr val="C00000"/>
                </a:solidFill>
              </a:rPr>
              <a:t>Frames </a:t>
            </a:r>
            <a:r>
              <a:rPr lang="en-US" sz="3200" b="1" dirty="0">
                <a:solidFill>
                  <a:srgbClr val="C00000"/>
                </a:solidFill>
              </a:rPr>
              <a:t>of Reference </a:t>
            </a:r>
            <a:endParaRPr lang="en-US" sz="3200" dirty="0">
              <a:solidFill>
                <a:srgbClr val="C00000"/>
              </a:solidFill>
            </a:endParaRPr>
          </a:p>
          <a:p>
            <a:r>
              <a:rPr lang="en-US" sz="2000" dirty="0"/>
              <a:t>A frame of reference is a set of axes of any kind that is used to describe positions or motions of things. </a:t>
            </a:r>
            <a:endParaRPr lang="en-US" sz="2000" dirty="0" smtClean="0"/>
          </a:p>
          <a:p>
            <a:endParaRPr lang="en-US" sz="2000" dirty="0"/>
          </a:p>
          <a:p>
            <a:r>
              <a:rPr lang="en-US" sz="2400" dirty="0" smtClean="0">
                <a:solidFill>
                  <a:srgbClr val="002060"/>
                </a:solidFill>
              </a:rPr>
              <a:t>The </a:t>
            </a:r>
            <a:r>
              <a:rPr lang="en-US" sz="2400" dirty="0">
                <a:solidFill>
                  <a:srgbClr val="002060"/>
                </a:solidFill>
              </a:rPr>
              <a:t>stars, the Sun and the planets do not rotate around the Earth, but seem to because the Earth is rotating on its axis. The Earth is our fixed frame of reference. To locate positions on Earth, the equator and the prime meridian (latitude and longitude) are the axes used. </a:t>
            </a:r>
            <a:endParaRPr lang="en-US" sz="2400" dirty="0" smtClean="0">
              <a:solidFill>
                <a:srgbClr val="002060"/>
              </a:solidFill>
            </a:endParaRPr>
          </a:p>
          <a:p>
            <a:endParaRPr lang="en-US" sz="2400" dirty="0" smtClean="0">
              <a:solidFill>
                <a:srgbClr val="002060"/>
              </a:solidFill>
            </a:endParaRPr>
          </a:p>
          <a:p>
            <a:endParaRPr lang="en-US" sz="2400" dirty="0">
              <a:solidFill>
                <a:srgbClr val="002060"/>
              </a:solidFill>
            </a:endParaRPr>
          </a:p>
          <a:p>
            <a:endParaRPr lang="en-US" sz="24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470" y="4159044"/>
            <a:ext cx="5702300" cy="2713703"/>
          </a:xfrm>
          <a:prstGeom prst="rect">
            <a:avLst/>
          </a:prstGeom>
        </p:spPr>
      </p:pic>
    </p:spTree>
    <p:extLst>
      <p:ext uri="{BB962C8B-B14F-4D97-AF65-F5344CB8AC3E}">
        <p14:creationId xmlns:p14="http://schemas.microsoft.com/office/powerpoint/2010/main" val="429135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465" y="560439"/>
            <a:ext cx="10220632" cy="5878532"/>
          </a:xfrm>
          <a:prstGeom prst="rect">
            <a:avLst/>
          </a:prstGeom>
          <a:noFill/>
        </p:spPr>
        <p:txBody>
          <a:bodyPr wrap="square" rtlCol="0">
            <a:spAutoFit/>
          </a:bodyPr>
          <a:lstStyle/>
          <a:p>
            <a:endParaRPr lang="en-US" dirty="0"/>
          </a:p>
          <a:p>
            <a:r>
              <a:rPr lang="en-US" dirty="0"/>
              <a:t> </a:t>
            </a:r>
            <a:r>
              <a:rPr lang="en-US" sz="2800" b="1" dirty="0"/>
              <a:t>What Our Ancestors Saw </a:t>
            </a:r>
            <a:endParaRPr lang="en-US" sz="2800" dirty="0"/>
          </a:p>
          <a:p>
            <a:endParaRPr lang="en-US" dirty="0" smtClean="0"/>
          </a:p>
          <a:p>
            <a:r>
              <a:rPr lang="en-US" sz="2400" dirty="0" smtClean="0"/>
              <a:t>	Objects </a:t>
            </a:r>
            <a:r>
              <a:rPr lang="en-US" sz="2400" dirty="0"/>
              <a:t>in the sky have fascinated humans throughout time. </a:t>
            </a:r>
            <a:endParaRPr lang="en-US" sz="2400" dirty="0" smtClean="0"/>
          </a:p>
          <a:p>
            <a:endParaRPr lang="en-US" sz="2400" dirty="0" smtClean="0"/>
          </a:p>
          <a:p>
            <a:r>
              <a:rPr lang="en-US" sz="2400" dirty="0"/>
              <a:t>C</a:t>
            </a:r>
            <a:r>
              <a:rPr lang="en-US" sz="2400" dirty="0" smtClean="0"/>
              <a:t>onstellations </a:t>
            </a:r>
            <a:r>
              <a:rPr lang="en-US" sz="2400" dirty="0"/>
              <a:t>were patterns that seemed to tell stories about </a:t>
            </a:r>
            <a:r>
              <a:rPr lang="en-US" sz="2400" dirty="0" smtClean="0"/>
              <a:t>people</a:t>
            </a:r>
            <a:r>
              <a:rPr lang="en-US" sz="2400" dirty="0"/>
              <a:t>.</a:t>
            </a:r>
            <a:r>
              <a:rPr lang="en-US" sz="2400" dirty="0" smtClean="0"/>
              <a:t> </a:t>
            </a:r>
          </a:p>
          <a:p>
            <a:endParaRPr lang="en-US" sz="2400" dirty="0"/>
          </a:p>
          <a:p>
            <a:r>
              <a:rPr lang="en-US" sz="2400" dirty="0" smtClean="0"/>
              <a:t>Stars changed </a:t>
            </a:r>
            <a:r>
              <a:rPr lang="en-US" sz="2400" dirty="0"/>
              <a:t>positions over time – giving rise to the creation of calendars. </a:t>
            </a:r>
            <a:endParaRPr lang="en-US" sz="2400" dirty="0" smtClean="0"/>
          </a:p>
          <a:p>
            <a:r>
              <a:rPr lang="en-US" sz="2400" dirty="0" smtClean="0"/>
              <a:t>The </a:t>
            </a:r>
            <a:r>
              <a:rPr lang="en-US" sz="2400" dirty="0"/>
              <a:t>Sun and the Moon </a:t>
            </a:r>
            <a:r>
              <a:rPr lang="en-US" sz="2400" dirty="0" smtClean="0"/>
              <a:t>rose </a:t>
            </a:r>
            <a:r>
              <a:rPr lang="en-US" sz="2400" dirty="0"/>
              <a:t>and </a:t>
            </a:r>
            <a:r>
              <a:rPr lang="en-US" sz="2400" dirty="0" smtClean="0"/>
              <a:t>set </a:t>
            </a:r>
            <a:r>
              <a:rPr lang="en-US" sz="2400" dirty="0"/>
              <a:t>– the Moon also has phases. </a:t>
            </a:r>
            <a:endParaRPr lang="en-US" sz="2400" dirty="0" smtClean="0"/>
          </a:p>
          <a:p>
            <a:endParaRPr lang="en-US" sz="2400" dirty="0"/>
          </a:p>
          <a:p>
            <a:r>
              <a:rPr lang="en-US" sz="2400" dirty="0" smtClean="0"/>
              <a:t>Mercury</a:t>
            </a:r>
            <a:r>
              <a:rPr lang="en-US" sz="2400" dirty="0"/>
              <a:t>, Venus, Mars, Jupiter, and Saturn were special ‘stars’ called planets – meaning ‘wanderer’. </a:t>
            </a:r>
            <a:endParaRPr lang="en-US" sz="2400" dirty="0" smtClean="0"/>
          </a:p>
          <a:p>
            <a:endParaRPr lang="en-US" sz="2400" dirty="0"/>
          </a:p>
          <a:p>
            <a:r>
              <a:rPr lang="en-US" sz="2400" dirty="0">
                <a:hlinkClick r:id="rId2"/>
              </a:rPr>
              <a:t>https://www.youtube.com/watch?v=-</a:t>
            </a:r>
            <a:r>
              <a:rPr lang="en-US" sz="2400" dirty="0" smtClean="0">
                <a:hlinkClick r:id="rId2"/>
              </a:rPr>
              <a:t>6MkTAG6qbI</a:t>
            </a:r>
            <a:endParaRPr lang="en-US" sz="2400" dirty="0" smtClean="0"/>
          </a:p>
          <a:p>
            <a:endParaRPr lang="en-US" sz="2400" dirty="0"/>
          </a:p>
        </p:txBody>
      </p:sp>
    </p:spTree>
    <p:extLst>
      <p:ext uri="{BB962C8B-B14F-4D97-AF65-F5344CB8AC3E}">
        <p14:creationId xmlns:p14="http://schemas.microsoft.com/office/powerpoint/2010/main" val="138067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58" y="339213"/>
            <a:ext cx="9674942" cy="5509200"/>
          </a:xfrm>
          <a:prstGeom prst="rect">
            <a:avLst/>
          </a:prstGeom>
          <a:noFill/>
        </p:spPr>
        <p:txBody>
          <a:bodyPr wrap="square" rtlCol="0">
            <a:spAutoFit/>
          </a:bodyPr>
          <a:lstStyle/>
          <a:p>
            <a:endParaRPr lang="en-US" dirty="0"/>
          </a:p>
          <a:p>
            <a:r>
              <a:rPr lang="en-US" dirty="0"/>
              <a:t> </a:t>
            </a:r>
            <a:r>
              <a:rPr lang="en-US" sz="2800" b="1" dirty="0"/>
              <a:t>Ancient Myths </a:t>
            </a:r>
            <a:endParaRPr lang="en-US" sz="2800" dirty="0"/>
          </a:p>
          <a:p>
            <a:r>
              <a:rPr lang="en-US" sz="2400" dirty="0"/>
              <a:t>Myths, folklore and legends were used to explain what ancient people observed in the night sky. </a:t>
            </a:r>
            <a:endParaRPr lang="en-US" sz="2400" dirty="0" smtClean="0"/>
          </a:p>
          <a:p>
            <a:endParaRPr lang="en-US" sz="2400" dirty="0"/>
          </a:p>
          <a:p>
            <a:r>
              <a:rPr lang="en-US" b="1" dirty="0" smtClean="0">
                <a:solidFill>
                  <a:srgbClr val="C00000"/>
                </a:solidFill>
              </a:rPr>
              <a:t>First </a:t>
            </a:r>
            <a:r>
              <a:rPr lang="en-US" b="1" dirty="0">
                <a:solidFill>
                  <a:srgbClr val="C00000"/>
                </a:solidFill>
              </a:rPr>
              <a:t>Nations people of the Pacific Northwest </a:t>
            </a:r>
            <a:r>
              <a:rPr lang="en-US" dirty="0">
                <a:solidFill>
                  <a:srgbClr val="C00000"/>
                </a:solidFill>
              </a:rPr>
              <a:t>– believed the night sky was a pattern on a great blanket overhead, which was held up by a spinning ‘world pole’ resting on the chest of a woman named Stone Ribs. </a:t>
            </a:r>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endParaRPr lang="en-US" dirty="0">
              <a:solidFill>
                <a:srgbClr val="C00000"/>
              </a:solidFill>
            </a:endParaRPr>
          </a:p>
          <a:p>
            <a:endParaRPr lang="en-US" b="1" dirty="0" smtClean="0">
              <a:solidFill>
                <a:srgbClr val="C00000"/>
              </a:solidFill>
            </a:endParaRPr>
          </a:p>
          <a:p>
            <a:endParaRPr lang="en-US" b="1" dirty="0">
              <a:solidFill>
                <a:srgbClr val="C00000"/>
              </a:solidFill>
            </a:endParaRPr>
          </a:p>
          <a:p>
            <a:endParaRPr lang="en-US" b="1" dirty="0" smtClean="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8" y="3095625"/>
            <a:ext cx="3209925" cy="2110555"/>
          </a:xfrm>
          <a:prstGeom prst="rect">
            <a:avLst/>
          </a:prstGeom>
        </p:spPr>
      </p:pic>
      <p:sp>
        <p:nvSpPr>
          <p:cNvPr id="4" name="TextBox 3"/>
          <p:cNvSpPr txBox="1"/>
          <p:nvPr/>
        </p:nvSpPr>
        <p:spPr>
          <a:xfrm>
            <a:off x="4026310" y="3229897"/>
            <a:ext cx="7735906" cy="923330"/>
          </a:xfrm>
          <a:prstGeom prst="rect">
            <a:avLst/>
          </a:prstGeom>
          <a:noFill/>
        </p:spPr>
        <p:txBody>
          <a:bodyPr wrap="square" rtlCol="0">
            <a:spAutoFit/>
          </a:bodyPr>
          <a:lstStyle/>
          <a:p>
            <a:r>
              <a:rPr lang="en-US" b="1" dirty="0">
                <a:solidFill>
                  <a:srgbClr val="C00000"/>
                </a:solidFill>
              </a:rPr>
              <a:t>Aboriginal tribes </a:t>
            </a:r>
            <a:r>
              <a:rPr lang="en-US" dirty="0">
                <a:solidFill>
                  <a:srgbClr val="C00000"/>
                </a:solidFill>
              </a:rPr>
              <a:t>– Algonquin, Iroquois and Narragansett believed the constellation </a:t>
            </a:r>
            <a:r>
              <a:rPr lang="en-US" dirty="0" err="1">
                <a:solidFill>
                  <a:srgbClr val="C00000"/>
                </a:solidFill>
              </a:rPr>
              <a:t>Ursa</a:t>
            </a:r>
            <a:r>
              <a:rPr lang="en-US" dirty="0">
                <a:solidFill>
                  <a:srgbClr val="C00000"/>
                </a:solidFill>
              </a:rPr>
              <a:t> Major was a bear running from hunters. </a:t>
            </a:r>
            <a:endParaRPr lang="en-US" dirty="0" smtClean="0">
              <a:solidFill>
                <a:srgbClr val="C00000"/>
              </a:solidFill>
            </a:endParaRPr>
          </a:p>
          <a:p>
            <a:endParaRPr lang="en-US" dirty="0">
              <a:solidFill>
                <a:srgbClr val="C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078" y="3853794"/>
            <a:ext cx="3797262" cy="2704772"/>
          </a:xfrm>
          <a:prstGeom prst="rect">
            <a:avLst/>
          </a:prstGeom>
        </p:spPr>
      </p:pic>
    </p:spTree>
    <p:extLst>
      <p:ext uri="{BB962C8B-B14F-4D97-AF65-F5344CB8AC3E}">
        <p14:creationId xmlns:p14="http://schemas.microsoft.com/office/powerpoint/2010/main" val="234790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980" y="176981"/>
            <a:ext cx="7728155" cy="6370975"/>
          </a:xfrm>
          <a:prstGeom prst="rect">
            <a:avLst/>
          </a:prstGeom>
          <a:noFill/>
        </p:spPr>
        <p:txBody>
          <a:bodyPr wrap="square" rtlCol="0">
            <a:spAutoFit/>
          </a:bodyPr>
          <a:lstStyle/>
          <a:p>
            <a:r>
              <a:rPr lang="en-US" b="1" dirty="0" smtClean="0">
                <a:solidFill>
                  <a:srgbClr val="C00000"/>
                </a:solidFill>
              </a:rPr>
              <a:t>Ancient </a:t>
            </a:r>
            <a:r>
              <a:rPr lang="en-US" b="1" dirty="0">
                <a:solidFill>
                  <a:srgbClr val="C00000"/>
                </a:solidFill>
              </a:rPr>
              <a:t>Egyptians - </a:t>
            </a:r>
            <a:r>
              <a:rPr lang="en-US" dirty="0">
                <a:solidFill>
                  <a:srgbClr val="C00000"/>
                </a:solidFill>
              </a:rPr>
              <a:t>The Sun God – Ra – was carried in a sacred boat across the sky every day. </a:t>
            </a:r>
            <a:endParaRPr lang="en-US" dirty="0" smtClean="0">
              <a:solidFill>
                <a:srgbClr val="C00000"/>
              </a:solidFill>
            </a:endParaRPr>
          </a:p>
          <a:p>
            <a:endParaRPr lang="en-US" dirty="0">
              <a:solidFill>
                <a:srgbClr val="C00000"/>
              </a:solidFill>
            </a:endParaRPr>
          </a:p>
          <a:p>
            <a:r>
              <a:rPr lang="en-US" sz="2000" b="1" u="sng" dirty="0" smtClean="0"/>
              <a:t>Solstice</a:t>
            </a:r>
            <a:r>
              <a:rPr lang="en-US" sz="2000" b="1" dirty="0" smtClean="0"/>
              <a:t> </a:t>
            </a:r>
            <a:r>
              <a:rPr lang="en-US" sz="2000" dirty="0"/>
              <a:t>represents the shortest and longest periods of daylight </a:t>
            </a:r>
          </a:p>
          <a:p>
            <a:r>
              <a:rPr lang="en-US" sz="2000" i="1" dirty="0"/>
              <a:t>Winter solstice </a:t>
            </a:r>
            <a:r>
              <a:rPr lang="en-US" sz="2000" dirty="0"/>
              <a:t>- shortest period of daylight (Northern hemisphere - </a:t>
            </a:r>
            <a:r>
              <a:rPr lang="en-US" sz="2000" i="1" dirty="0"/>
              <a:t>Dec. 21</a:t>
            </a:r>
            <a:r>
              <a:rPr lang="en-US" sz="2000" dirty="0"/>
              <a:t>) </a:t>
            </a:r>
          </a:p>
          <a:p>
            <a:r>
              <a:rPr lang="en-US" sz="2000" i="1" dirty="0"/>
              <a:t>Summer solstice </a:t>
            </a:r>
            <a:r>
              <a:rPr lang="en-US" sz="2000" dirty="0"/>
              <a:t>– longest period of daylight (Northern hemisphere - </a:t>
            </a:r>
            <a:r>
              <a:rPr lang="en-US" sz="2000" i="1" dirty="0"/>
              <a:t>June 21</a:t>
            </a:r>
            <a:r>
              <a:rPr lang="en-US" sz="2000" dirty="0"/>
              <a:t>) </a:t>
            </a:r>
            <a:endParaRPr lang="en-US" sz="2000" dirty="0" smtClean="0"/>
          </a:p>
          <a:p>
            <a:endParaRPr lang="en-US" sz="2000" dirty="0"/>
          </a:p>
          <a:p>
            <a:r>
              <a:rPr lang="en-US" sz="2000" b="1" u="sng" dirty="0" smtClean="0"/>
              <a:t>Equinox</a:t>
            </a:r>
            <a:r>
              <a:rPr lang="en-US" sz="2000" b="1" dirty="0" smtClean="0"/>
              <a:t> </a:t>
            </a:r>
            <a:r>
              <a:rPr lang="en-US" sz="2000" dirty="0"/>
              <a:t>represents periods of equal day and night </a:t>
            </a:r>
          </a:p>
          <a:p>
            <a:r>
              <a:rPr lang="en-US" sz="2000" dirty="0"/>
              <a:t>Autumnal equinox – occurs in the fall (Northern hemisphere - </a:t>
            </a:r>
            <a:r>
              <a:rPr lang="en-US" sz="2000" i="1" dirty="0"/>
              <a:t>Sept. 22</a:t>
            </a:r>
            <a:r>
              <a:rPr lang="en-US" sz="2000" dirty="0"/>
              <a:t>) </a:t>
            </a:r>
          </a:p>
          <a:p>
            <a:r>
              <a:rPr lang="en-US" sz="2000" dirty="0"/>
              <a:t>Vernal equinox – occurs in the spring (Northern hemisphere - </a:t>
            </a:r>
            <a:r>
              <a:rPr lang="en-US" sz="2000" i="1" dirty="0"/>
              <a:t>Mar. 21</a:t>
            </a:r>
            <a:r>
              <a:rPr lang="en-US" sz="2000" dirty="0"/>
              <a:t>) </a:t>
            </a:r>
          </a:p>
          <a:p>
            <a:endParaRPr lang="en-US" dirty="0"/>
          </a:p>
          <a:p>
            <a:r>
              <a:rPr lang="en-US" sz="2000" b="1" u="sng" dirty="0"/>
              <a:t>Constellations</a:t>
            </a:r>
            <a:r>
              <a:rPr lang="en-US" sz="2000" b="1" dirty="0"/>
              <a:t> </a:t>
            </a:r>
            <a:r>
              <a:rPr lang="en-US" sz="2000" dirty="0"/>
              <a:t>are the groupings of stars we see as patterns in the night sky. There are 88 constellations and many are explained in Greek Mythology. </a:t>
            </a:r>
            <a:endParaRPr lang="en-US" sz="2000" dirty="0" smtClean="0"/>
          </a:p>
          <a:p>
            <a:endParaRPr lang="en-US" sz="2000" dirty="0"/>
          </a:p>
          <a:p>
            <a:r>
              <a:rPr lang="en-US" b="1" dirty="0">
                <a:solidFill>
                  <a:srgbClr val="C00000"/>
                </a:solidFill>
              </a:rPr>
              <a:t>Asterisms </a:t>
            </a:r>
            <a:r>
              <a:rPr lang="en-US" dirty="0">
                <a:solidFill>
                  <a:srgbClr val="C00000"/>
                </a:solidFill>
              </a:rPr>
              <a:t>are also groupings of stars, but are not officially recognized as constellations.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832" y="176981"/>
            <a:ext cx="3123977" cy="5176684"/>
          </a:xfrm>
          <a:prstGeom prst="rect">
            <a:avLst/>
          </a:prstGeom>
        </p:spPr>
      </p:pic>
      <p:sp>
        <p:nvSpPr>
          <p:cNvPr id="6" name="TextBox 5"/>
          <p:cNvSpPr txBox="1"/>
          <p:nvPr/>
        </p:nvSpPr>
        <p:spPr>
          <a:xfrm>
            <a:off x="8391831" y="5471652"/>
            <a:ext cx="3123977" cy="923330"/>
          </a:xfrm>
          <a:prstGeom prst="rect">
            <a:avLst/>
          </a:prstGeom>
          <a:solidFill>
            <a:schemeClr val="tx1"/>
          </a:solidFill>
        </p:spPr>
        <p:txBody>
          <a:bodyPr wrap="square" rtlCol="0">
            <a:spAutoFit/>
          </a:bodyPr>
          <a:lstStyle/>
          <a:p>
            <a:r>
              <a:rPr lang="en-US" dirty="0">
                <a:hlinkClick r:id="rId3"/>
              </a:rPr>
              <a:t>https://</a:t>
            </a:r>
            <a:r>
              <a:rPr lang="en-US" dirty="0" smtClean="0">
                <a:hlinkClick r:id="rId3"/>
              </a:rPr>
              <a:t>www.youtube.com/watch?v=kaG6PTVrFP4</a:t>
            </a:r>
            <a:endParaRPr lang="en-US" dirty="0" smtClean="0"/>
          </a:p>
          <a:p>
            <a:endParaRPr lang="en-US" dirty="0"/>
          </a:p>
        </p:txBody>
      </p:sp>
    </p:spTree>
    <p:extLst>
      <p:ext uri="{BB962C8B-B14F-4D97-AF65-F5344CB8AC3E}">
        <p14:creationId xmlns:p14="http://schemas.microsoft.com/office/powerpoint/2010/main" val="1553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465" y="368710"/>
            <a:ext cx="11208774" cy="3785652"/>
          </a:xfrm>
          <a:prstGeom prst="rect">
            <a:avLst/>
          </a:prstGeom>
          <a:noFill/>
        </p:spPr>
        <p:txBody>
          <a:bodyPr wrap="square" rtlCol="0">
            <a:spAutoFit/>
          </a:bodyPr>
          <a:lstStyle/>
          <a:p>
            <a:r>
              <a:rPr lang="en-US" sz="2400" b="1" dirty="0"/>
              <a:t>Sky Co-ordinates </a:t>
            </a:r>
            <a:endParaRPr lang="en-US" sz="2400" dirty="0"/>
          </a:p>
          <a:p>
            <a:endParaRPr lang="en-US" b="1" dirty="0" smtClean="0"/>
          </a:p>
          <a:p>
            <a:r>
              <a:rPr lang="en-US" b="1" dirty="0" smtClean="0">
                <a:solidFill>
                  <a:srgbClr val="C00000"/>
                </a:solidFill>
              </a:rPr>
              <a:t>Altitude </a:t>
            </a:r>
            <a:r>
              <a:rPr lang="en-US" dirty="0">
                <a:solidFill>
                  <a:srgbClr val="C00000"/>
                </a:solidFill>
              </a:rPr>
              <a:t>tells you "</a:t>
            </a:r>
            <a:r>
              <a:rPr lang="en-US" i="1" dirty="0">
                <a:solidFill>
                  <a:srgbClr val="C00000"/>
                </a:solidFill>
              </a:rPr>
              <a:t>how far above the horizon the object is</a:t>
            </a:r>
            <a:r>
              <a:rPr lang="en-US" dirty="0">
                <a:solidFill>
                  <a:srgbClr val="C00000"/>
                </a:solidFill>
              </a:rPr>
              <a:t>"; the point straight overhead has an altitude of +90 degrees; straight underneath, an altitude of -90 degrees. Points on the horizon have 0 degree altitudes. An object halfway up in the sky has an altitude of 45 degrees. </a:t>
            </a:r>
            <a:endParaRPr lang="en-US" dirty="0" smtClean="0">
              <a:solidFill>
                <a:srgbClr val="C00000"/>
              </a:solidFill>
            </a:endParaRPr>
          </a:p>
          <a:p>
            <a:endParaRPr lang="en-US" dirty="0">
              <a:solidFill>
                <a:srgbClr val="C00000"/>
              </a:solidFill>
            </a:endParaRPr>
          </a:p>
          <a:p>
            <a:endParaRPr lang="en-US" dirty="0">
              <a:solidFill>
                <a:srgbClr val="C00000"/>
              </a:solidFill>
            </a:endParaRPr>
          </a:p>
          <a:p>
            <a:r>
              <a:rPr lang="en-US" b="1" dirty="0">
                <a:solidFill>
                  <a:srgbClr val="C00000"/>
                </a:solidFill>
              </a:rPr>
              <a:t>Azimuth </a:t>
            </a:r>
            <a:r>
              <a:rPr lang="en-US" dirty="0">
                <a:solidFill>
                  <a:srgbClr val="C00000"/>
                </a:solidFill>
              </a:rPr>
              <a:t>determines "</a:t>
            </a:r>
            <a:r>
              <a:rPr lang="en-US" i="1" dirty="0">
                <a:solidFill>
                  <a:srgbClr val="C00000"/>
                </a:solidFill>
              </a:rPr>
              <a:t>which compass direction it can be found in the sky</a:t>
            </a:r>
            <a:r>
              <a:rPr lang="en-US" dirty="0">
                <a:solidFill>
                  <a:srgbClr val="C00000"/>
                </a:solidFill>
              </a:rPr>
              <a:t>." An azimuth of zero degrees puts the object in the North. An azimuth of 90 degrees puts the object in the East. An azimuth of 180 degrees puts the object in the South, and one of 270 degrees puts the object in the west. Thus, if you are told that an object is at altitude 30 degrees, azimuth 80 degrees - look a little North of due East, about a third of the way from the horizon to the zenith. </a:t>
            </a: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5" y="3598606"/>
            <a:ext cx="5762625" cy="3259394"/>
          </a:xfrm>
          <a:prstGeom prst="rect">
            <a:avLst/>
          </a:prstGeom>
        </p:spPr>
      </p:pic>
      <p:sp>
        <p:nvSpPr>
          <p:cNvPr id="4" name="TextBox 3"/>
          <p:cNvSpPr txBox="1"/>
          <p:nvPr/>
        </p:nvSpPr>
        <p:spPr>
          <a:xfrm>
            <a:off x="515272" y="3996813"/>
            <a:ext cx="5914103" cy="2554545"/>
          </a:xfrm>
          <a:prstGeom prst="rect">
            <a:avLst/>
          </a:prstGeom>
          <a:noFill/>
        </p:spPr>
        <p:txBody>
          <a:bodyPr wrap="square" rtlCol="0">
            <a:spAutoFit/>
          </a:bodyPr>
          <a:lstStyle/>
          <a:p>
            <a:r>
              <a:rPr lang="en-US" sz="2000" b="1" u="sng" dirty="0"/>
              <a:t>Zenith</a:t>
            </a:r>
            <a:r>
              <a:rPr lang="en-US" sz="2000" b="1" dirty="0"/>
              <a:t> </a:t>
            </a:r>
            <a:r>
              <a:rPr lang="en-US" sz="2000" dirty="0"/>
              <a:t>is the position in the sky directly overhead. </a:t>
            </a:r>
          </a:p>
          <a:p>
            <a:r>
              <a:rPr lang="en-US" sz="2000" dirty="0"/>
              <a:t>The path in the sky along which the Sun takes is called </a:t>
            </a:r>
            <a:r>
              <a:rPr lang="en-US" sz="2000" dirty="0" smtClean="0"/>
              <a:t>an </a:t>
            </a:r>
            <a:r>
              <a:rPr lang="en-US" sz="2000" b="1" u="sng" dirty="0" err="1" smtClean="0"/>
              <a:t>elipse</a:t>
            </a:r>
            <a:r>
              <a:rPr lang="en-US" sz="2000" u="sng" dirty="0" smtClean="0"/>
              <a:t>. </a:t>
            </a:r>
          </a:p>
          <a:p>
            <a:endParaRPr lang="en-US" sz="2000" dirty="0"/>
          </a:p>
          <a:p>
            <a:r>
              <a:rPr lang="en-US" sz="2000" dirty="0"/>
              <a:t>The </a:t>
            </a:r>
            <a:r>
              <a:rPr lang="en-US" sz="2000" b="1" u="sng" dirty="0"/>
              <a:t>Celestial Sphere </a:t>
            </a:r>
            <a:r>
              <a:rPr lang="en-US" sz="2000" dirty="0"/>
              <a:t>is the name given to the very large imaginary </a:t>
            </a:r>
            <a:r>
              <a:rPr lang="en-US" sz="2000" b="1" i="1" dirty="0"/>
              <a:t>‘sphere of sky’ </a:t>
            </a:r>
            <a:r>
              <a:rPr lang="en-US" sz="2000" dirty="0"/>
              <a:t>surrounding the Earth. </a:t>
            </a:r>
          </a:p>
        </p:txBody>
      </p:sp>
    </p:spTree>
    <p:extLst>
      <p:ext uri="{BB962C8B-B14F-4D97-AF65-F5344CB8AC3E}">
        <p14:creationId xmlns:p14="http://schemas.microsoft.com/office/powerpoint/2010/main" val="206558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87" y="206477"/>
            <a:ext cx="9527458" cy="2985433"/>
          </a:xfrm>
          <a:prstGeom prst="rect">
            <a:avLst/>
          </a:prstGeom>
          <a:noFill/>
        </p:spPr>
        <p:txBody>
          <a:bodyPr wrap="square" rtlCol="0">
            <a:spAutoFit/>
          </a:bodyPr>
          <a:lstStyle/>
          <a:p>
            <a:r>
              <a:rPr lang="en-US" sz="2400" b="1" dirty="0"/>
              <a:t>The Stars as a Frame of Reference </a:t>
            </a:r>
            <a:endParaRPr lang="en-US" sz="2400" dirty="0"/>
          </a:p>
          <a:p>
            <a:r>
              <a:rPr lang="en-US" sz="2000" dirty="0" smtClean="0"/>
              <a:t>To </a:t>
            </a:r>
            <a:r>
              <a:rPr lang="en-US" sz="2000" dirty="0"/>
              <a:t>track the actual motion of each celestial body in space, you need to use the stars as your frame of reference, instead of the Earth. </a:t>
            </a:r>
            <a:endParaRPr lang="en-US" sz="2000" dirty="0" smtClean="0"/>
          </a:p>
          <a:p>
            <a:endParaRPr lang="en-US" sz="2000" dirty="0" smtClean="0"/>
          </a:p>
          <a:p>
            <a:r>
              <a:rPr lang="en-US" sz="2000" dirty="0">
                <a:hlinkClick r:id="rId2"/>
              </a:rPr>
              <a:t>https://</a:t>
            </a:r>
            <a:r>
              <a:rPr lang="en-US" sz="2000" dirty="0" smtClean="0">
                <a:hlinkClick r:id="rId2"/>
              </a:rPr>
              <a:t>www.youtube.com/watch?v=a5oOOSneTWo</a:t>
            </a:r>
            <a:endParaRPr lang="en-US" sz="2000" dirty="0" smtClean="0"/>
          </a:p>
          <a:p>
            <a:endParaRPr lang="en-US" sz="2000" dirty="0"/>
          </a:p>
          <a:p>
            <a:r>
              <a:rPr lang="en-US" sz="2400" b="1" dirty="0"/>
              <a:t>The Earth-</a:t>
            </a:r>
            <a:r>
              <a:rPr lang="en-US" sz="2400" b="1" dirty="0" err="1"/>
              <a:t>Centred</a:t>
            </a:r>
            <a:r>
              <a:rPr lang="en-US" sz="2400" b="1" dirty="0"/>
              <a:t> Model </a:t>
            </a:r>
            <a:r>
              <a:rPr lang="en-US" sz="2400" b="1" dirty="0" smtClean="0"/>
              <a:t>/Geocentric</a:t>
            </a:r>
            <a:endParaRPr lang="en-US" sz="2400" dirty="0"/>
          </a:p>
          <a:p>
            <a:r>
              <a:rPr lang="en-US" sz="2000" dirty="0">
                <a:solidFill>
                  <a:srgbClr val="C00000"/>
                </a:solidFill>
              </a:rPr>
              <a:t>The Earth was fixed and the center of the solar system with all celestial bodies in space rotating around it.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57" y="3191910"/>
            <a:ext cx="2899134" cy="2438861"/>
          </a:xfrm>
          <a:prstGeom prst="rect">
            <a:avLst/>
          </a:prstGeom>
        </p:spPr>
      </p:pic>
      <p:sp>
        <p:nvSpPr>
          <p:cNvPr id="4" name="TextBox 3"/>
          <p:cNvSpPr txBox="1"/>
          <p:nvPr/>
        </p:nvSpPr>
        <p:spPr>
          <a:xfrm>
            <a:off x="4026310" y="3191910"/>
            <a:ext cx="7167716" cy="1292662"/>
          </a:xfrm>
          <a:prstGeom prst="rect">
            <a:avLst/>
          </a:prstGeom>
          <a:noFill/>
        </p:spPr>
        <p:txBody>
          <a:bodyPr wrap="square" rtlCol="0">
            <a:spAutoFit/>
          </a:bodyPr>
          <a:lstStyle/>
          <a:p>
            <a:r>
              <a:rPr lang="en-US" sz="2400" b="1" dirty="0"/>
              <a:t>The Sun-</a:t>
            </a:r>
            <a:r>
              <a:rPr lang="en-US" sz="2400" b="1" dirty="0" err="1"/>
              <a:t>Centred</a:t>
            </a:r>
            <a:r>
              <a:rPr lang="en-US" sz="2400" b="1" dirty="0"/>
              <a:t> </a:t>
            </a:r>
            <a:r>
              <a:rPr lang="en-US" sz="2400" b="1" dirty="0" smtClean="0"/>
              <a:t>Model / Heliocentric</a:t>
            </a:r>
            <a:endParaRPr lang="en-US" sz="2400" dirty="0"/>
          </a:p>
          <a:p>
            <a:r>
              <a:rPr lang="en-US" dirty="0">
                <a:solidFill>
                  <a:srgbClr val="C00000"/>
                </a:solidFill>
              </a:rPr>
              <a:t>Nicholas Copernicus developed this model, in which the Sun was fixed and a rotating Earth revolved around it. </a:t>
            </a:r>
            <a:r>
              <a:rPr lang="en-US" dirty="0"/>
              <a:t>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220" y="3982065"/>
            <a:ext cx="2777767" cy="2686510"/>
          </a:xfrm>
          <a:prstGeom prst="rect">
            <a:avLst/>
          </a:prstGeom>
        </p:spPr>
      </p:pic>
    </p:spTree>
    <p:extLst>
      <p:ext uri="{BB962C8B-B14F-4D97-AF65-F5344CB8AC3E}">
        <p14:creationId xmlns:p14="http://schemas.microsoft.com/office/powerpoint/2010/main" val="259310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0723"/>
            <a:ext cx="8775290" cy="923330"/>
          </a:xfrm>
          <a:prstGeom prst="rect">
            <a:avLst/>
          </a:prstGeom>
          <a:noFill/>
        </p:spPr>
        <p:txBody>
          <a:bodyPr wrap="square" rtlCol="0">
            <a:spAutoFit/>
          </a:bodyPr>
          <a:lstStyle/>
          <a:p>
            <a:r>
              <a:rPr lang="en-US" dirty="0">
                <a:hlinkClick r:id="rId2"/>
              </a:rPr>
              <a:t>https://</a:t>
            </a:r>
            <a:r>
              <a:rPr lang="en-US" dirty="0" smtClean="0">
                <a:hlinkClick r:id="rId2"/>
              </a:rPr>
              <a:t>www.youtube.com/watch?v=GPBB5thPgQE</a:t>
            </a:r>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8" y="1070814"/>
            <a:ext cx="4991266" cy="5683947"/>
          </a:xfrm>
          <a:prstGeom prst="rect">
            <a:avLst/>
          </a:prstGeom>
        </p:spPr>
      </p:pic>
    </p:spTree>
    <p:extLst>
      <p:ext uri="{BB962C8B-B14F-4D97-AF65-F5344CB8AC3E}">
        <p14:creationId xmlns:p14="http://schemas.microsoft.com/office/powerpoint/2010/main" val="15120452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8713</TotalTime>
  <Words>625</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Shute</dc:creator>
  <cp:lastModifiedBy>Joey Shute</cp:lastModifiedBy>
  <cp:revision>23</cp:revision>
  <cp:lastPrinted>2014-09-03T18:53:44Z</cp:lastPrinted>
  <dcterms:created xsi:type="dcterms:W3CDTF">2013-09-09T20:57:32Z</dcterms:created>
  <dcterms:modified xsi:type="dcterms:W3CDTF">2016-05-24T20:17:11Z</dcterms:modified>
</cp:coreProperties>
</file>