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11B5A1-6DDD-4C72-85E4-ACC94CDB742F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2DB1B1B-0D4E-40FE-8BF8-7B806AFE9B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cqCvcX7buo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biodegradation+process&amp;source=images&amp;cd=&amp;cad=rja&amp;docid=PAffNN69kkiuxM&amp;tbnid=pP3iEMkIQC7OyM:&amp;ved=0CAUQjRw&amp;url=http%3A%2F%2Fwww.sciencedirect.com%2Fscience%2Farticle%2Fpii%2FS092479630700053X&amp;ei=0T-cUZ32NMLzyAGzpYGQAQ&amp;psig=AFQjCNEEVEkif6Abu59x5lXVCLsiMf5r7g&amp;ust=1369280834626876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scrubber&amp;source=images&amp;cd=&amp;cad=rja&amp;docid=UCNJ3nkMCglr-M&amp;tbnid=-jB0EURGPTH2VM:&amp;ved=0CAUQjRw&amp;url=http%3A%2F%2Fsugarudyog.com%2Fpollution.htm&amp;ei=zkGcUdvOAcS7ygGeyoCoAg&amp;psig=AFQjCNFrMxuZLKX1N84QXQQuvc6WLr0Xxg&amp;ust=1369281349901280" TargetMode="External"/><Relationship Id="rId2" Type="http://schemas.openxmlformats.org/officeDocument/2006/relationships/hyperlink" Target="http://www.youtube.com/watch?v=1e9EvrThk1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a/url?sa=i&amp;rct=j&amp;q=coal+power+pant+%26+smoke&amp;source=images&amp;cd=&amp;cad=rja&amp;docid=teeZBSwSNYI0cM&amp;tbnid=BcSv9a6uMfk0ZM:&amp;ved=0CAUQjRw&amp;url=http%3A%2F%2Fwww.rollingstone.com%2Fpolitics%2Fblogs%2Fnational-affairs%2Fepa-power-plant-rule-drives-a-stake-through-the-heart-of-big-coal-20120328&amp;ei=n0ScUarCGcePyAGPhoG4Cw&amp;psig=AFQjCNGZaf5BbkqCKCpfOPfks93gRk1j_w&amp;ust=136928207028685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a/url?sa=i&amp;rct=j&amp;q=factory++black+smoke&amp;source=images&amp;cd=&amp;cad=rja&amp;docid=qIT2JmvMK_oflM&amp;tbnid=ATkdZwjv4vj3SM:&amp;ved=0CAUQjRw&amp;url=http%3A%2F%2Fwww.superstock.com%2Fstock-photos-images%2F1850-24485&amp;ei=MEacUZ-3MsTvygHlioDwBw&amp;psig=AFQjCNG--OiXv1TPU5CdBPs4DqEV5dZkXQ&amp;ust=13692823199346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95400" y="0"/>
            <a:ext cx="7406640" cy="432048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19200" y="0"/>
            <a:ext cx="7924800" cy="6629400"/>
          </a:xfrm>
          <a:prstGeom prst="rect">
            <a:avLst/>
          </a:prstGeom>
        </p:spPr>
        <p:txBody>
          <a:bodyPr tIns="0">
            <a:normAutofit fontScale="92500" lnSpcReduction="20000"/>
          </a:bodyPr>
          <a:lstStyle/>
          <a:p>
            <a:r>
              <a:rPr lang="en-US" sz="2000" b="1" dirty="0"/>
              <a:t>Acid Precipitation – A Global Concern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dirty="0"/>
              <a:t>Sulfur, nitrogen and carbon oxides emitted from industries (such as smelters) combine with water vapor in the air to produce sulfuric, nitric and carbonic acid. </a:t>
            </a:r>
            <a:endParaRPr lang="en-US" sz="2000" dirty="0" smtClean="0"/>
          </a:p>
          <a:p>
            <a:endParaRPr lang="en-US" sz="2000" dirty="0"/>
          </a:p>
          <a:p>
            <a:r>
              <a:rPr lang="pt-BR" sz="2000" dirty="0"/>
              <a:t>SO</a:t>
            </a:r>
            <a:r>
              <a:rPr lang="pt-BR" sz="2000" baseline="-25000" dirty="0"/>
              <a:t>2(g) </a:t>
            </a:r>
            <a:r>
              <a:rPr lang="pt-BR" sz="2000" dirty="0"/>
              <a:t>+ H</a:t>
            </a:r>
            <a:r>
              <a:rPr lang="pt-BR" sz="2000" baseline="-25000" dirty="0"/>
              <a:t>2</a:t>
            </a:r>
            <a:r>
              <a:rPr lang="pt-BR" sz="2000" dirty="0"/>
              <a:t>O</a:t>
            </a:r>
            <a:r>
              <a:rPr lang="pt-BR" sz="2000" baseline="-25000" dirty="0"/>
              <a:t>(l) </a:t>
            </a:r>
            <a:r>
              <a:rPr lang="pt-BR" sz="2000" baseline="-25000" dirty="0" smtClean="0"/>
              <a:t>		</a:t>
            </a:r>
            <a:r>
              <a:rPr lang="pt-BR" sz="2000" dirty="0" smtClean="0"/>
              <a:t>H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SO</a:t>
            </a:r>
            <a:r>
              <a:rPr lang="pt-BR" sz="2000" baseline="-25000" dirty="0" smtClean="0"/>
              <a:t>3(aq</a:t>
            </a:r>
            <a:r>
              <a:rPr lang="pt-BR" sz="2000" baseline="-25000" dirty="0"/>
              <a:t>) </a:t>
            </a:r>
            <a:r>
              <a:rPr lang="pt-BR" sz="2000" baseline="-25000" dirty="0" smtClean="0"/>
              <a:t>	</a:t>
            </a:r>
            <a:r>
              <a:rPr lang="pt-BR" sz="2000" dirty="0" smtClean="0"/>
              <a:t>    [ </a:t>
            </a:r>
            <a:r>
              <a:rPr lang="pt-BR" sz="2000" dirty="0"/>
              <a:t>sulfurous acid ] </a:t>
            </a:r>
          </a:p>
          <a:p>
            <a:r>
              <a:rPr lang="pt-BR" sz="2000" dirty="0"/>
              <a:t>SO</a:t>
            </a:r>
            <a:r>
              <a:rPr lang="pt-BR" sz="2000" baseline="-25000" dirty="0"/>
              <a:t>3(g) </a:t>
            </a:r>
            <a:r>
              <a:rPr lang="pt-BR" sz="2000" dirty="0"/>
              <a:t>+ H</a:t>
            </a:r>
            <a:r>
              <a:rPr lang="pt-BR" sz="2000" baseline="-25000" dirty="0"/>
              <a:t>2</a:t>
            </a:r>
            <a:r>
              <a:rPr lang="pt-BR" sz="2000" dirty="0"/>
              <a:t>O</a:t>
            </a:r>
            <a:r>
              <a:rPr lang="pt-BR" sz="2000" baseline="-25000" dirty="0"/>
              <a:t>(l) </a:t>
            </a:r>
            <a:r>
              <a:rPr lang="pt-BR" sz="2000" baseline="-25000" dirty="0" smtClean="0"/>
              <a:t>		</a:t>
            </a:r>
            <a:r>
              <a:rPr lang="pt-BR" sz="2000" dirty="0" smtClean="0"/>
              <a:t>H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SO</a:t>
            </a:r>
            <a:r>
              <a:rPr lang="pt-BR" sz="2000" baseline="-25000" dirty="0" smtClean="0"/>
              <a:t>4(aq</a:t>
            </a:r>
            <a:r>
              <a:rPr lang="pt-BR" sz="2000" baseline="-25000" dirty="0"/>
              <a:t>) </a:t>
            </a:r>
            <a:r>
              <a:rPr lang="pt-BR" sz="2000" baseline="-25000" dirty="0" smtClean="0"/>
              <a:t>	      </a:t>
            </a:r>
            <a:r>
              <a:rPr lang="pt-BR" sz="2000" dirty="0" smtClean="0"/>
              <a:t>[ </a:t>
            </a:r>
            <a:r>
              <a:rPr lang="pt-BR" sz="2000" dirty="0"/>
              <a:t>sulfuric acid ] </a:t>
            </a:r>
          </a:p>
          <a:p>
            <a:r>
              <a:rPr lang="pt-BR" sz="2000" dirty="0"/>
              <a:t>2NO</a:t>
            </a:r>
            <a:r>
              <a:rPr lang="pt-BR" sz="2000" baseline="-25000" dirty="0"/>
              <a:t>2(g) </a:t>
            </a:r>
            <a:r>
              <a:rPr lang="pt-BR" sz="2000" dirty="0"/>
              <a:t>+ H</a:t>
            </a:r>
            <a:r>
              <a:rPr lang="pt-BR" sz="2000" baseline="-25000" dirty="0"/>
              <a:t>2</a:t>
            </a:r>
            <a:r>
              <a:rPr lang="pt-BR" sz="2000" dirty="0"/>
              <a:t>O</a:t>
            </a:r>
            <a:r>
              <a:rPr lang="pt-BR" sz="2000" baseline="-25000" dirty="0"/>
              <a:t>(l) </a:t>
            </a:r>
            <a:r>
              <a:rPr lang="pt-BR" sz="2000" baseline="-25000" dirty="0" smtClean="0"/>
              <a:t>	</a:t>
            </a:r>
            <a:r>
              <a:rPr lang="pt-BR" sz="2000" dirty="0" smtClean="0"/>
              <a:t>           HNO</a:t>
            </a:r>
            <a:r>
              <a:rPr lang="pt-BR" sz="2000" baseline="-25000" dirty="0" smtClean="0"/>
              <a:t>2(aq</a:t>
            </a:r>
            <a:r>
              <a:rPr lang="pt-BR" sz="2000" baseline="-25000" dirty="0"/>
              <a:t>) </a:t>
            </a:r>
            <a:r>
              <a:rPr lang="pt-BR" sz="2000" dirty="0"/>
              <a:t>+ HNO</a:t>
            </a:r>
            <a:r>
              <a:rPr lang="pt-BR" sz="2000" baseline="-25000" dirty="0"/>
              <a:t>3(aq</a:t>
            </a:r>
            <a:r>
              <a:rPr lang="pt-BR" sz="2000" baseline="-25000" dirty="0" smtClean="0"/>
              <a:t>)   </a:t>
            </a:r>
            <a:r>
              <a:rPr lang="pt-BR" sz="2000" dirty="0" smtClean="0"/>
              <a:t>[ </a:t>
            </a:r>
            <a:r>
              <a:rPr lang="pt-BR" sz="2000" dirty="0"/>
              <a:t>nitrous and nitric acid ] </a:t>
            </a:r>
          </a:p>
          <a:p>
            <a:r>
              <a:rPr lang="pt-BR" sz="2000" dirty="0"/>
              <a:t>CO</a:t>
            </a:r>
            <a:r>
              <a:rPr lang="pt-BR" sz="2000" baseline="-25000" dirty="0"/>
              <a:t>2(g) </a:t>
            </a:r>
            <a:r>
              <a:rPr lang="pt-BR" sz="2000" dirty="0"/>
              <a:t>+ H</a:t>
            </a:r>
            <a:r>
              <a:rPr lang="pt-BR" sz="2000" baseline="-25000" dirty="0"/>
              <a:t>2</a:t>
            </a:r>
            <a:r>
              <a:rPr lang="pt-BR" sz="2000" dirty="0"/>
              <a:t>O</a:t>
            </a:r>
            <a:r>
              <a:rPr lang="pt-BR" sz="2000" baseline="-25000" dirty="0"/>
              <a:t>(l) </a:t>
            </a:r>
            <a:r>
              <a:rPr lang="pt-BR" sz="2000" baseline="-25000" dirty="0" smtClean="0"/>
              <a:t>		</a:t>
            </a:r>
            <a:r>
              <a:rPr lang="pt-BR" sz="2000" dirty="0" smtClean="0"/>
              <a:t>H</a:t>
            </a:r>
            <a:r>
              <a:rPr lang="pt-BR" sz="2000" baseline="-25000" dirty="0" smtClean="0"/>
              <a:t>2</a:t>
            </a:r>
            <a:r>
              <a:rPr lang="pt-BR" sz="2000" dirty="0" smtClean="0"/>
              <a:t>CO</a:t>
            </a:r>
            <a:r>
              <a:rPr lang="pt-BR" sz="2000" baseline="-25000" dirty="0" smtClean="0"/>
              <a:t>3(aq</a:t>
            </a:r>
            <a:r>
              <a:rPr lang="pt-BR" sz="2000" baseline="-25000" dirty="0"/>
              <a:t>) </a:t>
            </a:r>
            <a:r>
              <a:rPr lang="pt-BR" sz="2000" baseline="-25000" dirty="0" smtClean="0"/>
              <a:t>	       </a:t>
            </a:r>
            <a:r>
              <a:rPr lang="pt-BR" sz="2000" dirty="0" smtClean="0"/>
              <a:t>[ </a:t>
            </a:r>
            <a:r>
              <a:rPr lang="pt-BR" sz="2000" dirty="0"/>
              <a:t>carbonic acid </a:t>
            </a:r>
            <a:r>
              <a:rPr lang="pt-BR" sz="2000" dirty="0" smtClean="0"/>
              <a:t>]</a:t>
            </a:r>
          </a:p>
          <a:p>
            <a:endParaRPr lang="pt-BR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pollutants then fall to the ground as </a:t>
            </a:r>
            <a:r>
              <a:rPr lang="en-US" sz="2000" b="1" dirty="0"/>
              <a:t>acid precipitation (with a pH lower than normal rain - which is about 5.6) </a:t>
            </a:r>
            <a:endParaRPr lang="en-US" sz="2000" b="1" dirty="0" smtClean="0"/>
          </a:p>
          <a:p>
            <a:endParaRPr lang="en-US" sz="2000" b="1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Consequences of Acid Precipitation</a:t>
            </a:r>
          </a:p>
          <a:p>
            <a:r>
              <a:rPr lang="en-US" sz="2000" dirty="0" smtClean="0"/>
              <a:t>chemical </a:t>
            </a:r>
            <a:r>
              <a:rPr lang="en-US" sz="2000" dirty="0"/>
              <a:t>change reduces soil fertility 	</a:t>
            </a:r>
            <a:r>
              <a:rPr lang="en-US" sz="2000" dirty="0" smtClean="0"/>
              <a:t>       delays </a:t>
            </a:r>
            <a:r>
              <a:rPr lang="en-US" sz="2000" dirty="0"/>
              <a:t>tree growth 	</a:t>
            </a:r>
          </a:p>
          <a:p>
            <a:r>
              <a:rPr lang="en-US" sz="2000" dirty="0" smtClean="0"/>
              <a:t>kills </a:t>
            </a:r>
            <a:r>
              <a:rPr lang="en-US" sz="2000" dirty="0"/>
              <a:t>organisms in lakes &amp; streams 	</a:t>
            </a:r>
            <a:r>
              <a:rPr lang="en-US" sz="2000" dirty="0" smtClean="0"/>
              <a:t>        corrodes </a:t>
            </a:r>
            <a:r>
              <a:rPr lang="en-US" sz="2000" dirty="0"/>
              <a:t>exposed metal </a:t>
            </a:r>
            <a:r>
              <a:rPr lang="en-US" sz="2000" dirty="0" smtClean="0"/>
              <a:t>surfaces</a:t>
            </a:r>
          </a:p>
          <a:p>
            <a:r>
              <a:rPr lang="en-US" sz="2000" dirty="0" smtClean="0"/>
              <a:t>leaches </a:t>
            </a:r>
            <a:r>
              <a:rPr lang="en-US" sz="2000" dirty="0"/>
              <a:t>toxic chemicals from the soil </a:t>
            </a:r>
            <a:r>
              <a:rPr lang="en-US" sz="2000" dirty="0" smtClean="0"/>
              <a:t>     breaks </a:t>
            </a:r>
            <a:r>
              <a:rPr lang="en-US" sz="2000" dirty="0"/>
              <a:t>down stone and limestone </a:t>
            </a:r>
            <a:r>
              <a:rPr lang="en-US" sz="2000" dirty="0" smtClean="0"/>
              <a:t>damages </a:t>
            </a:r>
            <a:r>
              <a:rPr lang="en-US" sz="2000" dirty="0"/>
              <a:t>or destroys aquatic ecosystems 	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Acidity is measured on the pH scale with anything below 7 being acidic. </a:t>
            </a:r>
            <a:r>
              <a:rPr lang="en-US" sz="2000" b="1" dirty="0" smtClean="0"/>
              <a:t>A decrease of one unit indicates the acidity has been multiplied by a factor of 10. </a:t>
            </a:r>
            <a:endParaRPr lang="en-US" sz="2000" b="1" dirty="0" smtClean="0"/>
          </a:p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 descr="http://cliparts101.com/files/207/DCB45361D4E922DD9DD32ADE7A1D5332/Arrow_01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219200"/>
            <a:ext cx="609600" cy="533400"/>
          </a:xfrm>
          <a:prstGeom prst="rect">
            <a:avLst/>
          </a:prstGeom>
          <a:noFill/>
        </p:spPr>
      </p:pic>
      <p:pic>
        <p:nvPicPr>
          <p:cNvPr id="8" name="Picture 2" descr="http://cliparts101.com/files/207/DCB45361D4E922DD9DD32ADE7A1D5332/Arrow_01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524000"/>
            <a:ext cx="609600" cy="381000"/>
          </a:xfrm>
          <a:prstGeom prst="rect">
            <a:avLst/>
          </a:prstGeom>
          <a:noFill/>
        </p:spPr>
      </p:pic>
      <p:pic>
        <p:nvPicPr>
          <p:cNvPr id="9" name="Picture 2" descr="http://cliparts101.com/files/207/DCB45361D4E922DD9DD32ADE7A1D5332/Arrow_01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752600"/>
            <a:ext cx="609600" cy="533400"/>
          </a:xfrm>
          <a:prstGeom prst="rect">
            <a:avLst/>
          </a:prstGeom>
          <a:noFill/>
        </p:spPr>
      </p:pic>
      <p:pic>
        <p:nvPicPr>
          <p:cNvPr id="10" name="Picture 2" descr="http://cliparts101.com/files/207/DCB45361D4E922DD9DD32ADE7A1D5332/Arrow_01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057400"/>
            <a:ext cx="6096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95400" y="0"/>
            <a:ext cx="7406640" cy="432048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home.apu.edu/~jsimons/Bio101/Acid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7086600" cy="4895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56388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Periods of extreme acidity (like in the spring when the acid snow melts and the acidic water enters the waterways) are called </a:t>
            </a:r>
            <a:r>
              <a:rPr lang="en-US" b="1" dirty="0" smtClean="0"/>
              <a:t>acid shock.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95400" y="0"/>
            <a:ext cx="7406640" cy="432048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19200" y="0"/>
            <a:ext cx="7924800" cy="4343400"/>
          </a:xfrm>
          <a:prstGeom prst="rect">
            <a:avLst/>
          </a:prstGeom>
        </p:spPr>
        <p:txBody>
          <a:bodyPr tIns="0">
            <a:normAutofit lnSpcReduction="10000"/>
          </a:bodyPr>
          <a:lstStyle/>
          <a:p>
            <a:r>
              <a:rPr lang="en-CA" sz="2500" b="1" dirty="0" smtClean="0"/>
              <a:t>International </a:t>
            </a:r>
            <a:r>
              <a:rPr lang="en-CA" sz="2500" b="1" dirty="0" smtClean="0"/>
              <a:t>Agreements </a:t>
            </a:r>
            <a:endParaRPr lang="en-CA" sz="2500" b="1" dirty="0" smtClean="0"/>
          </a:p>
          <a:p>
            <a:endParaRPr lang="en-CA" sz="2500" b="1" dirty="0" smtClean="0"/>
          </a:p>
          <a:p>
            <a:r>
              <a:rPr lang="en-CA" sz="2500" dirty="0" smtClean="0"/>
              <a:t>In 1996 an agreement between Canada and the US targeted a 10% reduction in industrial exhaust emissions by the year 2000. </a:t>
            </a:r>
            <a:r>
              <a:rPr lang="en-CA" sz="2500" dirty="0" smtClean="0"/>
              <a:t> As </a:t>
            </a:r>
            <a:r>
              <a:rPr lang="en-CA" sz="2500" dirty="0" smtClean="0"/>
              <a:t>a result total emissions are on the decline. </a:t>
            </a:r>
          </a:p>
          <a:p>
            <a:endParaRPr lang="en-CA" sz="2500" dirty="0" smtClean="0"/>
          </a:p>
          <a:p>
            <a:r>
              <a:rPr lang="en-CA" sz="2500" dirty="0" smtClean="0"/>
              <a:t>Acid </a:t>
            </a:r>
            <a:r>
              <a:rPr lang="en-CA" sz="2500" dirty="0" smtClean="0"/>
              <a:t>precipitation dissolves minerals in the soil and allows them to be washed or leached away, leaving fewer nutrients for plants to grow healthy. </a:t>
            </a:r>
            <a:endParaRPr lang="en-CA" sz="2500" dirty="0" smtClean="0"/>
          </a:p>
          <a:p>
            <a:endParaRPr lang="en-CA" sz="2500" dirty="0" smtClean="0"/>
          </a:p>
          <a:p>
            <a:pPr>
              <a:buFont typeface="Arial" pitchFamily="34" charset="0"/>
              <a:buChar char="•"/>
            </a:pPr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http://www.mercvt.org/images/bioacc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43434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95400" y="0"/>
            <a:ext cx="7406640" cy="432048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19200" y="0"/>
            <a:ext cx="7924800" cy="6858000"/>
          </a:xfrm>
          <a:prstGeom prst="rect">
            <a:avLst/>
          </a:prstGeom>
        </p:spPr>
        <p:txBody>
          <a:bodyPr tIns="0">
            <a:normAutofit fontScale="92500" lnSpcReduction="20000"/>
          </a:bodyPr>
          <a:lstStyle/>
          <a:p>
            <a:r>
              <a:rPr lang="en-CA" sz="2500" b="1" dirty="0" smtClean="0"/>
              <a:t>International </a:t>
            </a:r>
            <a:r>
              <a:rPr lang="en-CA" sz="2500" b="1" dirty="0" smtClean="0"/>
              <a:t>Agreements </a:t>
            </a:r>
            <a:endParaRPr lang="en-CA" sz="2500" b="1" dirty="0" smtClean="0"/>
          </a:p>
          <a:p>
            <a:endParaRPr lang="en-CA" sz="2500" b="1" dirty="0" smtClean="0"/>
          </a:p>
          <a:p>
            <a:r>
              <a:rPr lang="en-CA" sz="2500" dirty="0" smtClean="0"/>
              <a:t>In 1996 an agreement between Canada and the US targeted a 10% reduction in industrial exhaust emissions by the year 2000.  As a result total emissions are on the decline. </a:t>
            </a:r>
          </a:p>
          <a:p>
            <a:endParaRPr lang="en-CA" sz="2500" dirty="0" smtClean="0"/>
          </a:p>
          <a:p>
            <a:r>
              <a:rPr lang="en-CA" sz="2500" dirty="0" smtClean="0"/>
              <a:t>Acid precipitation dissolves minerals in the soil and allows them to be washed or leached away, leaving fewer nutrients for plants to grow healthy. </a:t>
            </a:r>
          </a:p>
          <a:p>
            <a:endParaRPr lang="en-CA" sz="2500" dirty="0" smtClean="0"/>
          </a:p>
          <a:p>
            <a:endParaRPr lang="en-CA" sz="2200" b="1" dirty="0" smtClean="0">
              <a:solidFill>
                <a:srgbClr val="FF0000"/>
              </a:solidFill>
            </a:endParaRPr>
          </a:p>
          <a:p>
            <a:r>
              <a:rPr lang="en-CA" sz="2500" b="1" dirty="0" smtClean="0">
                <a:solidFill>
                  <a:srgbClr val="FF0000"/>
                </a:solidFill>
              </a:rPr>
              <a:t>Using Chemistry to Control Acid Effects </a:t>
            </a:r>
          </a:p>
          <a:p>
            <a:r>
              <a:rPr lang="en-CA" sz="2500" dirty="0" smtClean="0"/>
              <a:t>To neutralize acid rain precipitation, lime (calcium hydroxide - which is a base) is added to lakes. </a:t>
            </a:r>
            <a:endParaRPr lang="en-CA" sz="2500" dirty="0" smtClean="0"/>
          </a:p>
          <a:p>
            <a:endParaRPr lang="en-CA" sz="2500" dirty="0" smtClean="0"/>
          </a:p>
          <a:p>
            <a:r>
              <a:rPr lang="en-CA" sz="2500" dirty="0" smtClean="0"/>
              <a:t>Calcium Hydroxide + Sulfuric Acid ------ » Calcium Sulfate + Water Ca(OH)</a:t>
            </a:r>
            <a:r>
              <a:rPr lang="en-CA" sz="2500" baseline="-25000" dirty="0" smtClean="0"/>
              <a:t>2</a:t>
            </a:r>
            <a:r>
              <a:rPr lang="en-CA" sz="2500" dirty="0" smtClean="0"/>
              <a:t> </a:t>
            </a:r>
            <a:r>
              <a:rPr lang="en-CA" sz="2500" dirty="0" smtClean="0"/>
              <a:t>               +      H</a:t>
            </a:r>
            <a:r>
              <a:rPr lang="en-CA" sz="2500" baseline="-25000" dirty="0" smtClean="0"/>
              <a:t>2</a:t>
            </a:r>
            <a:r>
              <a:rPr lang="en-CA" sz="2500" dirty="0" smtClean="0"/>
              <a:t>SO</a:t>
            </a:r>
            <a:r>
              <a:rPr lang="en-CA" sz="2500" baseline="-25000" dirty="0" smtClean="0"/>
              <a:t>4     </a:t>
            </a:r>
            <a:r>
              <a:rPr lang="en-CA" sz="2500" dirty="0" smtClean="0"/>
              <a:t> </a:t>
            </a:r>
            <a:r>
              <a:rPr lang="en-CA" sz="2500" dirty="0" smtClean="0"/>
              <a:t>------ » </a:t>
            </a:r>
            <a:r>
              <a:rPr lang="en-CA" sz="2500" dirty="0" smtClean="0"/>
              <a:t>    CaSO</a:t>
            </a:r>
            <a:r>
              <a:rPr lang="en-CA" sz="2500" baseline="-25000" dirty="0" smtClean="0"/>
              <a:t>4</a:t>
            </a:r>
            <a:r>
              <a:rPr lang="en-CA" sz="2500" dirty="0" smtClean="0"/>
              <a:t>          +  H</a:t>
            </a:r>
            <a:r>
              <a:rPr lang="en-CA" sz="2500" baseline="-25000" dirty="0" smtClean="0"/>
              <a:t>2</a:t>
            </a:r>
            <a:r>
              <a:rPr lang="en-CA" sz="2500" dirty="0" smtClean="0"/>
              <a:t>O </a:t>
            </a:r>
            <a:endParaRPr lang="en-CA" sz="2500" dirty="0" smtClean="0"/>
          </a:p>
          <a:p>
            <a:endParaRPr lang="en-CA" sz="2500" dirty="0" smtClean="0"/>
          </a:p>
          <a:p>
            <a:r>
              <a:rPr lang="en-CA" sz="2500" dirty="0" smtClean="0"/>
              <a:t>This </a:t>
            </a:r>
            <a:r>
              <a:rPr lang="en-CA" sz="2500" dirty="0" smtClean="0"/>
              <a:t>is not necessary in Alberta because the mountains contain rich deposits of limestone, making the water naturally basic. When the acid rain falls, it is neutralized almost immediately. </a:t>
            </a:r>
            <a:endParaRPr lang="en-CA" sz="2500" dirty="0" smtClean="0"/>
          </a:p>
          <a:p>
            <a:endParaRPr lang="en-CA" sz="2500" dirty="0" smtClean="0"/>
          </a:p>
          <a:p>
            <a:r>
              <a:rPr lang="en-CA" sz="2500" dirty="0" smtClean="0">
                <a:hlinkClick r:id="rId2"/>
              </a:rPr>
              <a:t>http://</a:t>
            </a:r>
            <a:r>
              <a:rPr lang="en-CA" sz="2500" dirty="0" smtClean="0">
                <a:hlinkClick r:id="rId2"/>
              </a:rPr>
              <a:t>www.youtube.com/watch?v=5cqCvcX7buo</a:t>
            </a:r>
            <a:endParaRPr lang="en-CA" sz="2500" dirty="0" smtClean="0"/>
          </a:p>
          <a:p>
            <a:endParaRPr lang="en-CA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295400" y="0"/>
            <a:ext cx="7406640" cy="432048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endParaRPr lang="en-CA" sz="20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58" name="Picture 2" descr="http://i.huffpost.com/gen/742385/thumbs/r-LAKE-ALGAE-large5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"/>
            <a:ext cx="7315200" cy="2895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71600" y="3124200"/>
            <a:ext cx="74676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Using Chemistry to Control Harmful Emissions </a:t>
            </a:r>
          </a:p>
          <a:p>
            <a:r>
              <a:rPr lang="en-CA" sz="2300" dirty="0" smtClean="0"/>
              <a:t>The concentration of chemicals in the environment can be changed using different techniques. </a:t>
            </a:r>
            <a:r>
              <a:rPr lang="en-CA" sz="2300" b="1" dirty="0" smtClean="0"/>
              <a:t>Dispersion</a:t>
            </a:r>
            <a:r>
              <a:rPr lang="en-CA" sz="2300" dirty="0" smtClean="0"/>
              <a:t> is the scattering of a substance away from its source. </a:t>
            </a:r>
            <a:endParaRPr lang="en-CA" sz="2300" dirty="0" smtClean="0"/>
          </a:p>
        </p:txBody>
      </p:sp>
      <p:pic>
        <p:nvPicPr>
          <p:cNvPr id="19460" name="Picture 4" descr="http://wpcontent.answcdn.com/wikipedia/commons/thumb/a/aa/AlfedPalmersmokestacks.jpg/220px-AlfedPalmersmokestac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648200"/>
            <a:ext cx="50292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Dilution </a:t>
            </a:r>
            <a:r>
              <a:rPr lang="en-CA" dirty="0" smtClean="0"/>
              <a:t>reduces the concentration of a pollutant by mixing it with large quantities of air or water. </a:t>
            </a:r>
            <a:r>
              <a:rPr lang="en-CA" dirty="0" smtClean="0"/>
              <a:t> A </a:t>
            </a:r>
            <a:r>
              <a:rPr lang="en-CA" dirty="0" smtClean="0"/>
              <a:t>fast flowing river or air mass can disperse and dilute a chemical very quickly. </a:t>
            </a:r>
            <a:endParaRPr lang="en-CA" dirty="0" smtClean="0"/>
          </a:p>
        </p:txBody>
      </p:sp>
      <p:pic>
        <p:nvPicPr>
          <p:cNvPr id="21506" name="Picture 2" descr="http://wiki.chemprime.chemeddl.org/images/c/cc/Image_mixing_zone_r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3200400" cy="2819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3886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Biodegradation</a:t>
            </a:r>
            <a:r>
              <a:rPr lang="en-CA" dirty="0" smtClean="0"/>
              <a:t> </a:t>
            </a:r>
            <a:r>
              <a:rPr lang="en-CA" dirty="0" smtClean="0"/>
              <a:t>may also be an effective alternative.</a:t>
            </a:r>
            <a:endParaRPr lang="en-CA" dirty="0" smtClean="0"/>
          </a:p>
        </p:txBody>
      </p:sp>
      <p:pic>
        <p:nvPicPr>
          <p:cNvPr id="21508" name="Picture 4" descr="http://ars.els-cdn.com/content/image/1-s2.0-S092479630700053X-gr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638711"/>
            <a:ext cx="4371975" cy="2914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0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Reducing emissions at the source is more economical and more effect. </a:t>
            </a:r>
            <a:endParaRPr lang="en-CA" b="1" dirty="0" smtClean="0"/>
          </a:p>
          <a:p>
            <a:endParaRPr lang="en-CA" dirty="0" smtClean="0"/>
          </a:p>
          <a:p>
            <a:r>
              <a:rPr lang="en-CA" dirty="0" smtClean="0"/>
              <a:t>Catalytic </a:t>
            </a:r>
            <a:r>
              <a:rPr lang="en-CA" dirty="0" smtClean="0"/>
              <a:t>converters </a:t>
            </a:r>
            <a:r>
              <a:rPr lang="en-CA" dirty="0" smtClean="0"/>
              <a:t>are coated </a:t>
            </a:r>
            <a:r>
              <a:rPr lang="en-CA" dirty="0" smtClean="0"/>
              <a:t>with a thin layer of metallic catalysts, which speed up chemical reactions, without being used up. </a:t>
            </a:r>
            <a:r>
              <a:rPr lang="en-CA" dirty="0" smtClean="0"/>
              <a:t> A </a:t>
            </a:r>
            <a:r>
              <a:rPr lang="en-CA" dirty="0" smtClean="0"/>
              <a:t>converter helps the formation of CO</a:t>
            </a:r>
            <a:r>
              <a:rPr lang="en-CA" baseline="-25000" dirty="0" smtClean="0"/>
              <a:t>2</a:t>
            </a:r>
            <a:r>
              <a:rPr lang="en-CA" dirty="0" smtClean="0"/>
              <a:t> and H</a:t>
            </a:r>
            <a:r>
              <a:rPr lang="en-CA" baseline="-25000" dirty="0" smtClean="0"/>
              <a:t>2</a:t>
            </a:r>
            <a:r>
              <a:rPr lang="en-CA" dirty="0" smtClean="0"/>
              <a:t>O, reducing CO and NO</a:t>
            </a:r>
            <a:r>
              <a:rPr lang="en-CA" baseline="-25000" dirty="0" smtClean="0"/>
              <a:t>2</a:t>
            </a:r>
            <a:r>
              <a:rPr lang="en-CA" dirty="0" smtClean="0"/>
              <a:t>. The purpose of the converter is to encourage complete oxidation</a:t>
            </a:r>
            <a:r>
              <a:rPr lang="en-CA" dirty="0" smtClean="0"/>
              <a:t>.</a:t>
            </a:r>
          </a:p>
          <a:p>
            <a:endParaRPr lang="en-US" dirty="0" smtClean="0"/>
          </a:p>
          <a:p>
            <a:r>
              <a:rPr lang="en-CA" dirty="0" smtClean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www.youtube.com/watch?v=1e9EvrThk1Y</a:t>
            </a:r>
            <a:endParaRPr lang="en-CA" dirty="0" smtClean="0"/>
          </a:p>
          <a:p>
            <a:endParaRPr lang="en-US" dirty="0" smtClean="0"/>
          </a:p>
        </p:txBody>
      </p:sp>
      <p:pic>
        <p:nvPicPr>
          <p:cNvPr id="22530" name="Picture 2" descr="http://sugarudyog.com/images/scrubber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447924"/>
            <a:ext cx="3390900" cy="44100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3000" y="2819400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Scrub Those Cares Away </a:t>
            </a:r>
          </a:p>
          <a:p>
            <a:endParaRPr lang="en-CA" dirty="0" smtClean="0"/>
          </a:p>
          <a:p>
            <a:r>
              <a:rPr lang="en-CA" dirty="0" smtClean="0"/>
              <a:t>The oxide emissions from industries and thermal-electric power plants that burn coal are a major source of oxides. The addition of ‘</a:t>
            </a:r>
            <a:r>
              <a:rPr lang="en-CA" b="1" dirty="0" smtClean="0"/>
              <a:t>scrubbers</a:t>
            </a:r>
            <a:r>
              <a:rPr lang="en-CA" dirty="0" smtClean="0"/>
              <a:t>’ is a technological solution to reduce oxide emissions.  They “catch” sulfur oxides.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assets.rollingstone.com/assets/images/blog_entry/1000x600/ffeda31d9090ad4b66f430957636f1a307801c9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505200"/>
            <a:ext cx="5486400" cy="2667000"/>
          </a:xfrm>
          <a:prstGeom prst="rect">
            <a:avLst/>
          </a:prstGeom>
          <a:noFill/>
        </p:spPr>
      </p:pic>
      <p:pic>
        <p:nvPicPr>
          <p:cNvPr id="23560" name="Picture 8" descr="http://wwwdelivery.superstock.com/WI/223/1850/PreviewComp/SuperStock_1850-2448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28600"/>
            <a:ext cx="5029200" cy="2819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0" y="29718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Without Scrubber</a:t>
            </a:r>
            <a:endParaRPr lang="en-CA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62484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With Scrubber</a:t>
            </a:r>
            <a:endParaRPr lang="en-C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460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jshute</dc:creator>
  <cp:lastModifiedBy>HOME</cp:lastModifiedBy>
  <cp:revision>33</cp:revision>
  <dcterms:created xsi:type="dcterms:W3CDTF">2013-05-16T20:32:23Z</dcterms:created>
  <dcterms:modified xsi:type="dcterms:W3CDTF">2013-05-22T04:16:16Z</dcterms:modified>
</cp:coreProperties>
</file>