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87C-9378-4DA5-90AD-16658620F446}" type="datetimeFigureOut">
              <a:rPr lang="en-CA" smtClean="0"/>
              <a:pPr/>
              <a:t>01/10/2014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8BD-EF1B-41F0-BD82-7F96C7EAB9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87C-9378-4DA5-90AD-16658620F446}" type="datetimeFigureOut">
              <a:rPr lang="en-CA" smtClean="0"/>
              <a:pPr/>
              <a:t>01/10/2014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8BD-EF1B-41F0-BD82-7F96C7EAB9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87C-9378-4DA5-90AD-16658620F446}" type="datetimeFigureOut">
              <a:rPr lang="en-CA" smtClean="0"/>
              <a:pPr/>
              <a:t>01/10/2014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8BD-EF1B-41F0-BD82-7F96C7EAB9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87C-9378-4DA5-90AD-16658620F446}" type="datetimeFigureOut">
              <a:rPr lang="en-CA" smtClean="0"/>
              <a:pPr/>
              <a:t>01/10/2014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8BD-EF1B-41F0-BD82-7F96C7EAB9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87C-9378-4DA5-90AD-16658620F446}" type="datetimeFigureOut">
              <a:rPr lang="en-CA" smtClean="0"/>
              <a:pPr/>
              <a:t>01/10/2014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8BD-EF1B-41F0-BD82-7F96C7EAB9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87C-9378-4DA5-90AD-16658620F446}" type="datetimeFigureOut">
              <a:rPr lang="en-CA" smtClean="0"/>
              <a:pPr/>
              <a:t>01/10/2014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8BD-EF1B-41F0-BD82-7F96C7EAB9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87C-9378-4DA5-90AD-16658620F446}" type="datetimeFigureOut">
              <a:rPr lang="en-CA" smtClean="0"/>
              <a:pPr/>
              <a:t>01/10/2014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8BD-EF1B-41F0-BD82-7F96C7EAB9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87C-9378-4DA5-90AD-16658620F446}" type="datetimeFigureOut">
              <a:rPr lang="en-CA" smtClean="0"/>
              <a:pPr/>
              <a:t>01/10/2014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8BD-EF1B-41F0-BD82-7F96C7EAB9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87C-9378-4DA5-90AD-16658620F446}" type="datetimeFigureOut">
              <a:rPr lang="en-CA" smtClean="0"/>
              <a:pPr/>
              <a:t>01/10/2014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8BD-EF1B-41F0-BD82-7F96C7EAB9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87C-9378-4DA5-90AD-16658620F446}" type="datetimeFigureOut">
              <a:rPr lang="en-CA" smtClean="0"/>
              <a:pPr/>
              <a:t>01/10/2014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8BD-EF1B-41F0-BD82-7F96C7EAB9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187C-9378-4DA5-90AD-16658620F446}" type="datetimeFigureOut">
              <a:rPr lang="en-CA" smtClean="0"/>
              <a:pPr/>
              <a:t>01/10/2014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28BD-EF1B-41F0-BD82-7F96C7EAB9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A187C-9378-4DA5-90AD-16658620F446}" type="datetimeFigureOut">
              <a:rPr lang="en-CA" smtClean="0"/>
              <a:pPr/>
              <a:t>01/10/2014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228BD-EF1B-41F0-BD82-7F96C7EAB96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LbH8tg8TuU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EH_OSqIRV1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youtube.com/watch?v=59Bl8cjNg-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Topic </a:t>
            </a:r>
            <a:r>
              <a:rPr lang="en-CA" b="1" dirty="0"/>
              <a:t>5 - What Channel Is This</a:t>
            </a:r>
            <a:r>
              <a:rPr lang="en-CA" b="1" dirty="0" smtClean="0"/>
              <a:t>?</a:t>
            </a:r>
          </a:p>
          <a:p>
            <a:endParaRPr lang="en-CA" dirty="0"/>
          </a:p>
          <a:p>
            <a:r>
              <a:rPr lang="en-CA" dirty="0"/>
              <a:t> </a:t>
            </a:r>
            <a:r>
              <a:rPr lang="en-CA" b="1" u="sng" dirty="0"/>
              <a:t>Radio Telescopes </a:t>
            </a:r>
            <a:endParaRPr lang="en-CA" b="1" u="sng" dirty="0" smtClean="0"/>
          </a:p>
          <a:p>
            <a:r>
              <a:rPr lang="en-CA" dirty="0" smtClean="0"/>
              <a:t>	Radio </a:t>
            </a:r>
            <a:r>
              <a:rPr lang="en-CA" dirty="0"/>
              <a:t>waves are received from stars, galaxies, nebulae, the Sun and even some planets. With the development of radio telescopes, astronomers gain an advantage over optical telescopes, </a:t>
            </a:r>
            <a:r>
              <a:rPr lang="en-CA" b="1" dirty="0"/>
              <a:t>because they are not affected by weather, clouds, atmosphere or pollution and can be detected day or night. </a:t>
            </a:r>
            <a:endParaRPr lang="en-CA" b="1" dirty="0" smtClean="0"/>
          </a:p>
          <a:p>
            <a:endParaRPr lang="en-CA" i="1" dirty="0"/>
          </a:p>
          <a:p>
            <a:r>
              <a:rPr lang="en-CA" b="1" dirty="0" smtClean="0"/>
              <a:t> </a:t>
            </a:r>
            <a:endParaRPr lang="en-CA" dirty="0"/>
          </a:p>
        </p:txBody>
      </p:sp>
      <p:pic>
        <p:nvPicPr>
          <p:cNvPr id="11266" name="Picture 2" descr="http://www.nrao.edu/images/lera/dish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8880"/>
            <a:ext cx="3419872" cy="2952328"/>
          </a:xfrm>
          <a:prstGeom prst="rect">
            <a:avLst/>
          </a:prstGeom>
          <a:noFill/>
        </p:spPr>
      </p:pic>
      <p:pic>
        <p:nvPicPr>
          <p:cNvPr id="11268" name="Picture 4" descr="http://2.bp.blogspot.com/_kxPG6y8Qctk/S7tzpAgMJwI/AAAAAAAAZlc/tElMazPZRQM/s800/World's+Largest+Single+Aperture+Radio+Telescope+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420888"/>
            <a:ext cx="5334000" cy="3962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In 1932 Karl </a:t>
            </a:r>
            <a:r>
              <a:rPr lang="en-CA" dirty="0" err="1"/>
              <a:t>Jansky</a:t>
            </a:r>
            <a:r>
              <a:rPr lang="en-CA" dirty="0"/>
              <a:t> built a radio antenna that was able to identify radio waves from space.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Grote </a:t>
            </a:r>
            <a:r>
              <a:rPr lang="en-CA" dirty="0" err="1"/>
              <a:t>Reber</a:t>
            </a:r>
            <a:r>
              <a:rPr lang="en-CA" dirty="0"/>
              <a:t> built a radio dish based on </a:t>
            </a:r>
            <a:r>
              <a:rPr lang="en-CA" dirty="0" err="1"/>
              <a:t>Jansky’s</a:t>
            </a:r>
            <a:r>
              <a:rPr lang="en-CA" dirty="0"/>
              <a:t> antenna findings, where he ‘listened’ to the sky during the 1930’s. He discovered that the strongest radio waves came from specific places in space. The static </a:t>
            </a:r>
            <a:r>
              <a:rPr lang="en-CA" dirty="0" err="1"/>
              <a:t>Rober</a:t>
            </a:r>
            <a:r>
              <a:rPr lang="en-CA" dirty="0"/>
              <a:t> heard became louder when he tuned into these </a:t>
            </a:r>
            <a:r>
              <a:rPr lang="en-CA" i="1" dirty="0">
                <a:solidFill>
                  <a:schemeClr val="accent6">
                    <a:lumMod val="75000"/>
                  </a:schemeClr>
                </a:solidFill>
              </a:rPr>
              <a:t>radio objects</a:t>
            </a:r>
            <a:r>
              <a:rPr lang="en-CA" dirty="0"/>
              <a:t>. The loudest being our Sun in the Milky Way Galaxy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>
                <a:hlinkClick r:id="rId2"/>
              </a:rPr>
              <a:t>http://www.youtube.com/watch?v=LbH8tg8TuUo</a:t>
            </a:r>
            <a:endParaRPr lang="en-CA" dirty="0" smtClean="0"/>
          </a:p>
          <a:p>
            <a:endParaRPr lang="en-US" dirty="0"/>
          </a:p>
          <a:p>
            <a:r>
              <a:rPr lang="en-CA" dirty="0" smtClean="0"/>
              <a:t> </a:t>
            </a:r>
            <a:r>
              <a:rPr lang="en-CA" b="1" u="sng" dirty="0"/>
              <a:t>Bigger Radio Telescopes </a:t>
            </a:r>
          </a:p>
          <a:p>
            <a:r>
              <a:rPr lang="en-CA" dirty="0"/>
              <a:t>Radio waves have wavelengths that are millions of times longer than light waves, meaning that these waves </a:t>
            </a:r>
            <a:r>
              <a:rPr lang="en-CA" b="1" dirty="0"/>
              <a:t>give less resolution, </a:t>
            </a:r>
            <a:r>
              <a:rPr lang="en-CA" dirty="0"/>
              <a:t>but can penetrate dust clouds in the galaxy, where light waves cannot. </a:t>
            </a:r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  <p:pic>
        <p:nvPicPr>
          <p:cNvPr id="14338" name="Picture 2" descr="http://web.princeton.edu/sites/ehs/osradtraining/radiationproperties/spectr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717032"/>
            <a:ext cx="7128792" cy="261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u="sng" dirty="0" smtClean="0"/>
              <a:t>Seeing </a:t>
            </a:r>
            <a:r>
              <a:rPr lang="en-CA" b="1" u="sng" dirty="0"/>
              <a:t>Radio Waves </a:t>
            </a:r>
          </a:p>
          <a:p>
            <a:r>
              <a:rPr lang="en-CA" dirty="0"/>
              <a:t>Radio telescope waves provide data, which astronomers </a:t>
            </a:r>
            <a:r>
              <a:rPr lang="en-CA" dirty="0" smtClean="0"/>
              <a:t>using </a:t>
            </a:r>
            <a:r>
              <a:rPr lang="en-CA" dirty="0"/>
              <a:t>computers </a:t>
            </a:r>
            <a:r>
              <a:rPr lang="en-CA" dirty="0" smtClean="0"/>
              <a:t>produce </a:t>
            </a:r>
            <a:r>
              <a:rPr lang="en-CA" dirty="0"/>
              <a:t>images of the radio waves, which are coded to the strength of the waves. </a:t>
            </a:r>
            <a:endParaRPr lang="en-CA" dirty="0" smtClean="0"/>
          </a:p>
          <a:p>
            <a:endParaRPr lang="en-CA" dirty="0"/>
          </a:p>
          <a:p>
            <a:r>
              <a:rPr lang="en-CA" b="1" dirty="0" smtClean="0"/>
              <a:t>Blues </a:t>
            </a:r>
            <a:r>
              <a:rPr lang="en-CA" b="1" dirty="0"/>
              <a:t>for low intensity, and as the signal gets stronger the colors go through greens, yellows, reds and whites. </a:t>
            </a:r>
            <a:endParaRPr lang="en-CA" b="1" dirty="0" smtClean="0"/>
          </a:p>
          <a:p>
            <a:endParaRPr lang="en-CA" b="1" dirty="0"/>
          </a:p>
          <a:p>
            <a:r>
              <a:rPr lang="en-CA" dirty="0" smtClean="0"/>
              <a:t>Radio </a:t>
            </a:r>
            <a:r>
              <a:rPr lang="en-CA" dirty="0"/>
              <a:t>observations have provided a whole new outlook on objects we already knew, such as galaxies, while revealing pulsars and quasars that had been completely unexpected</a:t>
            </a:r>
            <a:r>
              <a:rPr lang="en-CA" dirty="0" smtClean="0"/>
              <a:t>.</a:t>
            </a:r>
          </a:p>
          <a:p>
            <a:endParaRPr lang="en-US" dirty="0"/>
          </a:p>
          <a:p>
            <a:r>
              <a:rPr lang="en-CA" dirty="0" smtClean="0">
                <a:hlinkClick r:id="rId2"/>
              </a:rPr>
              <a:t>http://www.youtube.com/watch?v=EH_OSqIRV18</a:t>
            </a:r>
            <a:endParaRPr lang="en-CA" dirty="0" smtClean="0"/>
          </a:p>
          <a:p>
            <a:endParaRPr lang="en-US" dirty="0"/>
          </a:p>
          <a:p>
            <a:endParaRPr lang="en-CA" dirty="0"/>
          </a:p>
          <a:p>
            <a:r>
              <a:rPr lang="en-CA" dirty="0"/>
              <a:t> </a:t>
            </a:r>
            <a:r>
              <a:rPr lang="en-CA" b="1" u="sng" dirty="0"/>
              <a:t>Connecting Radio Telescopes</a:t>
            </a:r>
            <a:endParaRPr lang="en-CA" u="sng" dirty="0"/>
          </a:p>
          <a:p>
            <a:r>
              <a:rPr lang="en-CA" dirty="0"/>
              <a:t> By combining several small radio telescopes ( just like they do with optical telescopes ) greater resolving power can be achieved. This is </a:t>
            </a:r>
            <a:r>
              <a:rPr lang="en-CA" b="1" dirty="0" smtClean="0"/>
              <a:t>radio </a:t>
            </a:r>
            <a:r>
              <a:rPr lang="en-CA" b="1" dirty="0" err="1" smtClean="0"/>
              <a:t>interferometry</a:t>
            </a:r>
            <a:r>
              <a:rPr lang="en-CA" b="1" dirty="0" smtClean="0"/>
              <a:t>. </a:t>
            </a:r>
            <a:endParaRPr lang="en-CA" b="1" dirty="0"/>
          </a:p>
          <a:p>
            <a:endParaRPr lang="en-CA" dirty="0"/>
          </a:p>
        </p:txBody>
      </p:sp>
      <p:pic>
        <p:nvPicPr>
          <p:cNvPr id="15362" name="Picture 2" descr="http://t1.gstatic.com/images?q=tbn:ANd9GcQHasZ1ocJBCieeZT6nlbN3hwUfzqmWq7PWj361idMey9P_PTn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509120"/>
            <a:ext cx="2664296" cy="2016224"/>
          </a:xfrm>
          <a:prstGeom prst="rect">
            <a:avLst/>
          </a:prstGeom>
          <a:noFill/>
        </p:spPr>
      </p:pic>
      <p:pic>
        <p:nvPicPr>
          <p:cNvPr id="15364" name="Picture 4" descr="http://t1.gstatic.com/images?q=tbn:ANd9GcQ0HO5V1g851J61PAkwKqRqqhj7OgcvuVPv5lCOBGO6exnGt7W5Q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581128"/>
            <a:ext cx="4680520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u="sng" dirty="0" smtClean="0"/>
              <a:t>Radio </a:t>
            </a:r>
            <a:r>
              <a:rPr lang="en-CA" b="1" u="sng" dirty="0"/>
              <a:t>Telescopes Bigger Than Earth </a:t>
            </a:r>
            <a:endParaRPr lang="en-CA" b="1" u="sng" dirty="0" smtClean="0"/>
          </a:p>
          <a:p>
            <a:r>
              <a:rPr lang="en-CA" dirty="0" smtClean="0"/>
              <a:t>Telescopes </a:t>
            </a:r>
            <a:r>
              <a:rPr lang="en-CA" dirty="0"/>
              <a:t>can now be connected without wires, </a:t>
            </a:r>
            <a:r>
              <a:rPr lang="en-CA" dirty="0" smtClean="0"/>
              <a:t>because of computers. This </a:t>
            </a:r>
            <a:r>
              <a:rPr lang="en-CA" dirty="0"/>
              <a:t>method is called </a:t>
            </a:r>
            <a:r>
              <a:rPr lang="en-CA" b="1" dirty="0"/>
              <a:t>Very </a:t>
            </a:r>
            <a:r>
              <a:rPr lang="en-CA" b="1"/>
              <a:t>Long </a:t>
            </a:r>
            <a:r>
              <a:rPr lang="en-CA" b="1" smtClean="0"/>
              <a:t>Baseline </a:t>
            </a:r>
            <a:r>
              <a:rPr lang="en-CA" b="1" dirty="0" err="1"/>
              <a:t>Interferometry</a:t>
            </a:r>
            <a:r>
              <a:rPr lang="en-CA" b="1" dirty="0"/>
              <a:t> ( VLBI </a:t>
            </a:r>
            <a:r>
              <a:rPr lang="en-CA" dirty="0"/>
              <a:t>).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Images </a:t>
            </a:r>
            <a:r>
              <a:rPr lang="en-CA" b="1" dirty="0"/>
              <a:t>100 times </a:t>
            </a:r>
            <a:r>
              <a:rPr lang="en-CA" dirty="0"/>
              <a:t>that of the largest optical telescope can be captured. </a:t>
            </a:r>
          </a:p>
          <a:p>
            <a:endParaRPr lang="en-CA" dirty="0" smtClean="0"/>
          </a:p>
          <a:p>
            <a:r>
              <a:rPr lang="en-CA" dirty="0" smtClean="0">
                <a:hlinkClick r:id="rId2"/>
              </a:rPr>
              <a:t>http://www.youtube.com/watch?v=59Bl8cjNg-Y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16386" name="Picture 2" descr="http://www.learner.org/courses/physics/visual/img_half/vlb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32856"/>
            <a:ext cx="2667000" cy="26765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5536" y="486916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Jets from a black hole</a:t>
            </a:r>
            <a:endParaRPr lang="en-CA" dirty="0">
              <a:solidFill>
                <a:srgbClr val="C00000"/>
              </a:solidFill>
            </a:endParaRPr>
          </a:p>
        </p:txBody>
      </p:sp>
      <p:pic>
        <p:nvPicPr>
          <p:cNvPr id="16388" name="Picture 4" descr="http://astronomyonline.org/OurGalaxy/Images/AlexNervosa/Img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2204864"/>
            <a:ext cx="3810000" cy="277177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211960" y="5157192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>
                <a:solidFill>
                  <a:srgbClr val="C00000"/>
                </a:solidFill>
              </a:rPr>
              <a:t>Sgr</a:t>
            </a:r>
            <a:r>
              <a:rPr lang="en-CA" dirty="0" smtClean="0">
                <a:solidFill>
                  <a:srgbClr val="C00000"/>
                </a:solidFill>
              </a:rPr>
              <a:t> A* </a:t>
            </a:r>
          </a:p>
          <a:p>
            <a:r>
              <a:rPr lang="en-CA" dirty="0" smtClean="0">
                <a:solidFill>
                  <a:srgbClr val="C00000"/>
                </a:solidFill>
              </a:rPr>
              <a:t>2 astronomical units in diameter which is equivalent to the diameter of the Earth’s orbit around the Sun.</a:t>
            </a:r>
            <a:endParaRPr lang="en-CA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323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HOME</cp:lastModifiedBy>
  <cp:revision>10</cp:revision>
  <dcterms:created xsi:type="dcterms:W3CDTF">2012-09-27T03:31:35Z</dcterms:created>
  <dcterms:modified xsi:type="dcterms:W3CDTF">2014-10-02T03:08:38Z</dcterms:modified>
</cp:coreProperties>
</file>