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20CD6F-A479-4C30-A41A-373D5BF7C318}"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2C4D8-0108-4D1B-8C43-04429B98A0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0CD6F-A479-4C30-A41A-373D5BF7C318}"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2C4D8-0108-4D1B-8C43-04429B98A0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0CD6F-A479-4C30-A41A-373D5BF7C318}"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2C4D8-0108-4D1B-8C43-04429B98A0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0CD6F-A479-4C30-A41A-373D5BF7C318}"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2C4D8-0108-4D1B-8C43-04429B98A0E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20CD6F-A479-4C30-A41A-373D5BF7C318}"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2C4D8-0108-4D1B-8C43-04429B98A0E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20CD6F-A479-4C30-A41A-373D5BF7C318}" type="datetimeFigureOut">
              <a:rPr lang="en-US" smtClean="0"/>
              <a:pPr/>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2C4D8-0108-4D1B-8C43-04429B98A0E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20CD6F-A479-4C30-A41A-373D5BF7C318}" type="datetimeFigureOut">
              <a:rPr lang="en-US" smtClean="0"/>
              <a:pPr/>
              <a:t>10/16/2013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02C4D8-0108-4D1B-8C43-04429B98A0E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20CD6F-A479-4C30-A41A-373D5BF7C318}" type="datetimeFigureOut">
              <a:rPr lang="en-US" smtClean="0"/>
              <a:pPr/>
              <a:t>10/16/2013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02C4D8-0108-4D1B-8C43-04429B98A0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0CD6F-A479-4C30-A41A-373D5BF7C318}" type="datetimeFigureOut">
              <a:rPr lang="en-US" smtClean="0"/>
              <a:pPr/>
              <a:t>10/16/2013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02C4D8-0108-4D1B-8C43-04429B98A0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0CD6F-A479-4C30-A41A-373D5BF7C318}" type="datetimeFigureOut">
              <a:rPr lang="en-US" smtClean="0"/>
              <a:pPr/>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2C4D8-0108-4D1B-8C43-04429B98A0E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0CD6F-A479-4C30-A41A-373D5BF7C318}" type="datetimeFigureOut">
              <a:rPr lang="en-US" smtClean="0"/>
              <a:pPr/>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2C4D8-0108-4D1B-8C43-04429B98A0E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0CD6F-A479-4C30-A41A-373D5BF7C318}" type="datetimeFigureOut">
              <a:rPr lang="en-US" smtClean="0"/>
              <a:pPr/>
              <a:t>10/16/2013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2C4D8-0108-4D1B-8C43-04429B98A0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youtube.com/watch?v=dm9LTnozHJ0"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youtube.com/watch?feature=endscreen&amp;v=7UUPiCVbZhE&amp;NR=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rLN7BU25EB0&amp;feature=relate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2862322"/>
          </a:xfrm>
          <a:prstGeom prst="rect">
            <a:avLst/>
          </a:prstGeom>
          <a:noFill/>
        </p:spPr>
        <p:txBody>
          <a:bodyPr wrap="square" rtlCol="0">
            <a:spAutoFit/>
          </a:bodyPr>
          <a:lstStyle/>
          <a:p>
            <a:pPr algn="ctr"/>
            <a:r>
              <a:rPr lang="en-US" b="1" u="sng" dirty="0" smtClean="0"/>
              <a:t>Topic 7: The Solar System Close Up</a:t>
            </a:r>
          </a:p>
          <a:p>
            <a:endParaRPr lang="en-US" b="1" u="sng" dirty="0"/>
          </a:p>
          <a:p>
            <a:r>
              <a:rPr lang="en-US" b="1" dirty="0" smtClean="0"/>
              <a:t>The Sun</a:t>
            </a:r>
          </a:p>
          <a:p>
            <a:endParaRPr lang="en-US" dirty="0"/>
          </a:p>
          <a:p>
            <a:r>
              <a:rPr lang="en-US" dirty="0"/>
              <a:t> The Sun is made up of mostly hydrogen gas. It is 1.4 million km in diameter. Its temperature is about 15 million degrees Celsius. 600t of hydrogen are converted, by nuclear fusion, into helium per second. This is the energy released from the Sun. </a:t>
            </a:r>
            <a:r>
              <a:rPr lang="en-US" b="1" dirty="0"/>
              <a:t>The Sun emits charged particles in all directions. This solar wind bombards the Earth at 400km/s, but the magnetic field of the Earth protects us. 	</a:t>
            </a:r>
          </a:p>
          <a:p>
            <a:endParaRPr lang="en-US" b="1" dirty="0"/>
          </a:p>
        </p:txBody>
      </p:sp>
      <p:pic>
        <p:nvPicPr>
          <p:cNvPr id="11266" name="Picture 2" descr="http://static.ddmcdn.com/gif/aurora-3.jpg"/>
          <p:cNvPicPr>
            <a:picLocks noChangeAspect="1" noChangeArrowheads="1"/>
          </p:cNvPicPr>
          <p:nvPr/>
        </p:nvPicPr>
        <p:blipFill>
          <a:blip r:embed="rId2" cstate="print"/>
          <a:srcRect/>
          <a:stretch>
            <a:fillRect/>
          </a:stretch>
        </p:blipFill>
        <p:spPr bwMode="auto">
          <a:xfrm>
            <a:off x="990600" y="2743200"/>
            <a:ext cx="6324600" cy="28860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9144000" cy="4801314"/>
          </a:xfrm>
          <a:prstGeom prst="rect">
            <a:avLst/>
          </a:prstGeom>
          <a:noFill/>
        </p:spPr>
        <p:txBody>
          <a:bodyPr wrap="square" rtlCol="0">
            <a:spAutoFit/>
          </a:bodyPr>
          <a:lstStyle/>
          <a:p>
            <a:endParaRPr lang="en-US" dirty="0"/>
          </a:p>
          <a:p>
            <a:r>
              <a:rPr lang="en-US" dirty="0"/>
              <a:t> </a:t>
            </a:r>
            <a:r>
              <a:rPr lang="en-US" b="1" dirty="0"/>
              <a:t>Traveling through The Solar System </a:t>
            </a:r>
            <a:endParaRPr lang="en-US" b="1" dirty="0" smtClean="0"/>
          </a:p>
          <a:p>
            <a:endParaRPr lang="en-US" b="1" dirty="0"/>
          </a:p>
          <a:p>
            <a:r>
              <a:rPr lang="en-US" dirty="0" smtClean="0"/>
              <a:t>The </a:t>
            </a:r>
            <a:r>
              <a:rPr lang="en-US" dirty="0"/>
              <a:t>formation of our solar system is based on the ‘</a:t>
            </a:r>
            <a:r>
              <a:rPr lang="en-US" dirty="0" err="1"/>
              <a:t>protoplanet</a:t>
            </a:r>
            <a:r>
              <a:rPr lang="en-US" dirty="0"/>
              <a:t> hypothesis’, which follows three steps: </a:t>
            </a:r>
            <a:endParaRPr lang="en-US" dirty="0" smtClean="0"/>
          </a:p>
          <a:p>
            <a:endParaRPr lang="en-US" dirty="0"/>
          </a:p>
          <a:p>
            <a:r>
              <a:rPr lang="en-US" dirty="0"/>
              <a:t>1. A cloud of gas &amp; dust in space begin swirling </a:t>
            </a:r>
          </a:p>
          <a:p>
            <a:r>
              <a:rPr lang="en-US" dirty="0"/>
              <a:t>2. Most of the matter (more than 90% of it) accumulates in the center – forming the Sun </a:t>
            </a:r>
          </a:p>
          <a:p>
            <a:r>
              <a:rPr lang="en-US" dirty="0"/>
              <a:t>3. The remaining materials accumulate (forming planets) and circle the Sun </a:t>
            </a:r>
          </a:p>
          <a:p>
            <a:endParaRPr lang="en-US" dirty="0" smtClean="0"/>
          </a:p>
          <a:p>
            <a:r>
              <a:rPr lang="en-US" dirty="0" smtClean="0">
                <a:hlinkClick r:id="rId2"/>
              </a:rPr>
              <a:t>http://www.youtube.com/watch?v=dm9LTnozHJ0</a:t>
            </a:r>
            <a:endParaRPr lang="en-US" dirty="0" smtClean="0"/>
          </a:p>
          <a:p>
            <a:endParaRPr lang="en-US" dirty="0" smtClean="0"/>
          </a:p>
          <a:p>
            <a:r>
              <a:rPr lang="en-US" dirty="0" smtClean="0"/>
              <a:t> </a:t>
            </a:r>
            <a:r>
              <a:rPr lang="en-US" b="1" dirty="0" smtClean="0"/>
              <a:t>The Moon </a:t>
            </a:r>
          </a:p>
          <a:p>
            <a:r>
              <a:rPr lang="en-US" dirty="0" smtClean="0"/>
              <a:t>The first other world we could see up close was the Moon. On July 17, 1969 Neil Armstrong and Edwin </a:t>
            </a:r>
            <a:r>
              <a:rPr lang="en-US" dirty="0" err="1" smtClean="0"/>
              <a:t>Aldrin</a:t>
            </a:r>
            <a:r>
              <a:rPr lang="en-US" dirty="0" smtClean="0"/>
              <a:t> landed on the moon.</a:t>
            </a:r>
          </a:p>
          <a:p>
            <a:endParaRPr lang="en-US" dirty="0" smtClean="0"/>
          </a:p>
          <a:p>
            <a:endParaRPr lang="en-US" dirty="0"/>
          </a:p>
        </p:txBody>
      </p:sp>
      <p:pic>
        <p:nvPicPr>
          <p:cNvPr id="2050" name="Picture 2" descr="http://chandrakantha.com/articles/indian_music/filmi_sangeet/media/1969_Moon_Landing.jpg"/>
          <p:cNvPicPr>
            <a:picLocks noChangeAspect="1" noChangeArrowheads="1"/>
          </p:cNvPicPr>
          <p:nvPr/>
        </p:nvPicPr>
        <p:blipFill>
          <a:blip r:embed="rId3" cstate="print"/>
          <a:srcRect/>
          <a:stretch>
            <a:fillRect/>
          </a:stretch>
        </p:blipFill>
        <p:spPr bwMode="auto">
          <a:xfrm>
            <a:off x="304800" y="4648200"/>
            <a:ext cx="2819400" cy="1905000"/>
          </a:xfrm>
          <a:prstGeom prst="rect">
            <a:avLst/>
          </a:prstGeom>
          <a:noFill/>
        </p:spPr>
      </p:pic>
      <p:pic>
        <p:nvPicPr>
          <p:cNvPr id="2052" name="Picture 4" descr="http://www.newscientist.com/data/images/ns/cms/dn8037/dn8037-1_500.jpg"/>
          <p:cNvPicPr>
            <a:picLocks noChangeAspect="1" noChangeArrowheads="1"/>
          </p:cNvPicPr>
          <p:nvPr/>
        </p:nvPicPr>
        <p:blipFill>
          <a:blip r:embed="rId4" cstate="print"/>
          <a:srcRect/>
          <a:stretch>
            <a:fillRect/>
          </a:stretch>
        </p:blipFill>
        <p:spPr bwMode="auto">
          <a:xfrm>
            <a:off x="4724400" y="4267200"/>
            <a:ext cx="3810000" cy="2362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247317"/>
          </a:xfrm>
          <a:prstGeom prst="rect">
            <a:avLst/>
          </a:prstGeom>
          <a:noFill/>
        </p:spPr>
        <p:txBody>
          <a:bodyPr wrap="square" rtlCol="0">
            <a:spAutoFit/>
          </a:bodyPr>
          <a:lstStyle/>
          <a:p>
            <a:r>
              <a:rPr lang="en-US" b="1" dirty="0" smtClean="0"/>
              <a:t>The Inner Planets </a:t>
            </a:r>
            <a:r>
              <a:rPr lang="en-US" dirty="0" smtClean="0"/>
              <a:t>- Mercury, Venus, Mars and the Earth - are considered the terrestrial planets because of their composition.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b="1" dirty="0" smtClean="0"/>
              <a:t>The Outer Planets </a:t>
            </a:r>
            <a:r>
              <a:rPr lang="en-US" dirty="0" smtClean="0"/>
              <a:t>– Jupiter, Saturn, Uranus, Neptune, and Pluto – are similar because of their gaseous composition. </a:t>
            </a:r>
          </a:p>
          <a:p>
            <a:endParaRPr lang="en-US" dirty="0"/>
          </a:p>
        </p:txBody>
      </p:sp>
      <p:pic>
        <p:nvPicPr>
          <p:cNvPr id="1026" name="Picture 2" descr="http://warrensburg.k12.mo.us/iadventure/2310fall09/knelson/InnerPlanets2.jpg"/>
          <p:cNvPicPr>
            <a:picLocks noChangeAspect="1" noChangeArrowheads="1"/>
          </p:cNvPicPr>
          <p:nvPr/>
        </p:nvPicPr>
        <p:blipFill>
          <a:blip r:embed="rId2" cstate="print"/>
          <a:srcRect/>
          <a:stretch>
            <a:fillRect/>
          </a:stretch>
        </p:blipFill>
        <p:spPr bwMode="auto">
          <a:xfrm>
            <a:off x="2438400" y="762001"/>
            <a:ext cx="3581400" cy="2362200"/>
          </a:xfrm>
          <a:prstGeom prst="rect">
            <a:avLst/>
          </a:prstGeom>
          <a:noFill/>
        </p:spPr>
      </p:pic>
      <p:pic>
        <p:nvPicPr>
          <p:cNvPr id="1028" name="Picture 4" descr="http://motivate.maths.org/conferences/conf42/Talk_images/outer_planets_small_2.jpg"/>
          <p:cNvPicPr>
            <a:picLocks noChangeAspect="1" noChangeArrowheads="1"/>
          </p:cNvPicPr>
          <p:nvPr/>
        </p:nvPicPr>
        <p:blipFill>
          <a:blip r:embed="rId3" cstate="print"/>
          <a:srcRect/>
          <a:stretch>
            <a:fillRect/>
          </a:stretch>
        </p:blipFill>
        <p:spPr bwMode="auto">
          <a:xfrm>
            <a:off x="1219200" y="3962400"/>
            <a:ext cx="5029200" cy="2695575"/>
          </a:xfrm>
          <a:prstGeom prst="rect">
            <a:avLst/>
          </a:prstGeom>
          <a:noFill/>
        </p:spPr>
      </p:pic>
      <p:sp>
        <p:nvSpPr>
          <p:cNvPr id="5" name="TextBox 4"/>
          <p:cNvSpPr txBox="1"/>
          <p:nvPr/>
        </p:nvSpPr>
        <p:spPr>
          <a:xfrm>
            <a:off x="6705600" y="4038600"/>
            <a:ext cx="2133600" cy="923330"/>
          </a:xfrm>
          <a:prstGeom prst="rect">
            <a:avLst/>
          </a:prstGeom>
          <a:noFill/>
          <a:ln w="57150">
            <a:solidFill>
              <a:schemeClr val="tx1"/>
            </a:solidFill>
          </a:ln>
        </p:spPr>
        <p:txBody>
          <a:bodyPr wrap="square" rtlCol="0">
            <a:spAutoFit/>
          </a:bodyPr>
          <a:lstStyle/>
          <a:p>
            <a:r>
              <a:rPr lang="en-US" b="1" dirty="0" smtClean="0"/>
              <a:t>Complete Planet Information Handout</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247317"/>
          </a:xfrm>
          <a:prstGeom prst="rect">
            <a:avLst/>
          </a:prstGeom>
          <a:noFill/>
        </p:spPr>
        <p:txBody>
          <a:bodyPr wrap="square" rtlCol="0">
            <a:spAutoFit/>
          </a:bodyPr>
          <a:lstStyle/>
          <a:p>
            <a:endParaRPr lang="en-US" dirty="0" smtClean="0"/>
          </a:p>
          <a:p>
            <a:r>
              <a:rPr lang="en-US" dirty="0" smtClean="0"/>
              <a:t> </a:t>
            </a:r>
            <a:r>
              <a:rPr lang="en-US" b="1" dirty="0" smtClean="0"/>
              <a:t>Exploring the Outer Planets</a:t>
            </a:r>
          </a:p>
          <a:p>
            <a:endParaRPr lang="en-US" b="1" dirty="0" smtClean="0"/>
          </a:p>
          <a:p>
            <a:r>
              <a:rPr lang="en-US" dirty="0" smtClean="0"/>
              <a:t>Observation equipment is sent out into space to explore distant areas of our solar system. </a:t>
            </a:r>
            <a:r>
              <a:rPr lang="en-US" i="1" dirty="0" smtClean="0"/>
              <a:t>Space probes are unmanned satellites or remote-controlled ‘</a:t>
            </a:r>
            <a:r>
              <a:rPr lang="en-US" i="1" dirty="0" err="1" smtClean="0"/>
              <a:t>landers</a:t>
            </a:r>
            <a:r>
              <a:rPr lang="en-US" i="1" dirty="0" smtClean="0"/>
              <a:t>’ that put equipment on or close to planets. Probes have done remote sensing on Mercury and Jupiter, taken soil samples on Mars, landed on Venus, and studied Saturn’s rings up close. The most recent probes to explore Mars are still there. </a:t>
            </a:r>
          </a:p>
          <a:p>
            <a:endParaRPr lang="en-US" dirty="0" smtClean="0"/>
          </a:p>
          <a:p>
            <a:r>
              <a:rPr lang="en-US" dirty="0" smtClean="0"/>
              <a:t>They are </a:t>
            </a:r>
            <a:r>
              <a:rPr lang="en-US" b="1" dirty="0" smtClean="0"/>
              <a:t>Spirit, Opportunity and Curiosity (launched Nov 2011 landed Aug 2012) </a:t>
            </a:r>
          </a:p>
          <a:p>
            <a:endParaRPr lang="en-US" dirty="0" smtClean="0"/>
          </a:p>
          <a:p>
            <a:r>
              <a:rPr lang="en-US" dirty="0" smtClean="0"/>
              <a:t>They are looking for evidence of water to determine if Mars at one time could have sustained life. 	</a:t>
            </a:r>
            <a:r>
              <a:rPr lang="en-US" dirty="0" smtClean="0">
                <a:hlinkClick r:id="rId2"/>
              </a:rPr>
              <a:t>http://www.youtube.com/watch?feature=endscreen&amp;v=7UUPiCVbZhE&amp;NR=1</a:t>
            </a:r>
            <a:endParaRPr lang="en-US" dirty="0" smtClean="0"/>
          </a:p>
          <a:p>
            <a:endParaRPr lang="en-US" dirty="0" smtClean="0"/>
          </a:p>
          <a:p>
            <a:endParaRPr lang="en-US" dirty="0"/>
          </a:p>
        </p:txBody>
      </p:sp>
      <p:pic>
        <p:nvPicPr>
          <p:cNvPr id="1026" name="Picture 2" descr="http://www.csmonitor.com/var/ezflow_site/storage/images/media/content/2012/0802-nasa-mars-curiosity2/13350138-1-eng-US/0802-NASA-MARS-CURIOSITY_full_600.jpg"/>
          <p:cNvPicPr>
            <a:picLocks noChangeAspect="1" noChangeArrowheads="1"/>
          </p:cNvPicPr>
          <p:nvPr/>
        </p:nvPicPr>
        <p:blipFill>
          <a:blip r:embed="rId3" cstate="print"/>
          <a:srcRect/>
          <a:stretch>
            <a:fillRect/>
          </a:stretch>
        </p:blipFill>
        <p:spPr bwMode="auto">
          <a:xfrm>
            <a:off x="1371600" y="3657600"/>
            <a:ext cx="5715000" cy="3200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3139321"/>
          </a:xfrm>
          <a:prstGeom prst="rect">
            <a:avLst/>
          </a:prstGeom>
          <a:noFill/>
        </p:spPr>
        <p:txBody>
          <a:bodyPr wrap="square" rtlCol="0">
            <a:spAutoFit/>
          </a:bodyPr>
          <a:lstStyle/>
          <a:p>
            <a:endParaRPr lang="en-CA" dirty="0" smtClean="0"/>
          </a:p>
          <a:p>
            <a:r>
              <a:rPr lang="en-CA" dirty="0" smtClean="0"/>
              <a:t>The only place that has been explored by humans in space, other than our Earth is the Moon. </a:t>
            </a:r>
            <a:r>
              <a:rPr lang="en-CA" b="1" dirty="0" smtClean="0"/>
              <a:t>Apollo 11 </a:t>
            </a:r>
            <a:r>
              <a:rPr lang="en-CA" dirty="0" smtClean="0"/>
              <a:t>was the first landing and there have been many others since. The next step is to establish a base for interplanetary manned missions to Mars. </a:t>
            </a:r>
          </a:p>
          <a:p>
            <a:endParaRPr lang="en-US" dirty="0" smtClean="0"/>
          </a:p>
          <a:p>
            <a:r>
              <a:rPr lang="en-CA" b="1" dirty="0" smtClean="0"/>
              <a:t>Distribution of Space and Matter </a:t>
            </a:r>
          </a:p>
          <a:p>
            <a:r>
              <a:rPr lang="en-CA" dirty="0" smtClean="0"/>
              <a:t>When you view an object in the sky you are seeing it as it was in the past. It has taken the light a very long time to reach the Earth. Light from the Sun takes about 5 minutes to reach the Earth, whereas light from Pluto takes about 5 hours. The farther away, the longer light takes to reach the Earth. Light from the stars in the center of the universe takes about 25,000 years to reach the Earth. The Hubble telescope is capturing light from 12 billion years ago. </a:t>
            </a:r>
            <a:endParaRPr lang="en-CA" b="1" dirty="0"/>
          </a:p>
        </p:txBody>
      </p:sp>
      <p:pic>
        <p:nvPicPr>
          <p:cNvPr id="17410" name="Picture 2" descr="http://4.mshcdn.com/wp-content/uploads/2012/09/hubble-extreme-deep-field.jpg"/>
          <p:cNvPicPr>
            <a:picLocks noChangeAspect="1" noChangeArrowheads="1"/>
          </p:cNvPicPr>
          <p:nvPr/>
        </p:nvPicPr>
        <p:blipFill>
          <a:blip r:embed="rId2" cstate="print"/>
          <a:srcRect/>
          <a:stretch>
            <a:fillRect/>
          </a:stretch>
        </p:blipFill>
        <p:spPr bwMode="auto">
          <a:xfrm>
            <a:off x="2057400" y="3276600"/>
            <a:ext cx="3886200" cy="340995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923330"/>
          </a:xfrm>
          <a:prstGeom prst="rect">
            <a:avLst/>
          </a:prstGeom>
          <a:noFill/>
        </p:spPr>
        <p:txBody>
          <a:bodyPr wrap="square" rtlCol="0">
            <a:spAutoFit/>
          </a:bodyPr>
          <a:lstStyle/>
          <a:p>
            <a:r>
              <a:rPr lang="en-CA" dirty="0" smtClean="0"/>
              <a:t>A star is a hot, glowing ball of gas (mainly hydrogen) that gives off light energy. Stars vary in their characteristics. </a:t>
            </a:r>
            <a:r>
              <a:rPr lang="en-CA" b="1" dirty="0" smtClean="0"/>
              <a:t>Very hot stars look blue, while cooler stars look red.</a:t>
            </a:r>
          </a:p>
          <a:p>
            <a:endParaRPr lang="en-CA" dirty="0"/>
          </a:p>
        </p:txBody>
      </p:sp>
      <p:pic>
        <p:nvPicPr>
          <p:cNvPr id="18434" name="Picture 2" descr="http://www.factmonster.com/images/ESCI168NEBULA002.jpg"/>
          <p:cNvPicPr>
            <a:picLocks noChangeAspect="1" noChangeArrowheads="1"/>
          </p:cNvPicPr>
          <p:nvPr/>
        </p:nvPicPr>
        <p:blipFill>
          <a:blip r:embed="rId2" cstate="print"/>
          <a:srcRect/>
          <a:stretch>
            <a:fillRect/>
          </a:stretch>
        </p:blipFill>
        <p:spPr bwMode="auto">
          <a:xfrm>
            <a:off x="304800" y="990600"/>
            <a:ext cx="8534400" cy="4648200"/>
          </a:xfrm>
          <a:prstGeom prst="rect">
            <a:avLst/>
          </a:prstGeom>
          <a:noFill/>
        </p:spPr>
      </p:pic>
      <p:sp>
        <p:nvSpPr>
          <p:cNvPr id="6" name="TextBox 5"/>
          <p:cNvSpPr txBox="1"/>
          <p:nvPr/>
        </p:nvSpPr>
        <p:spPr>
          <a:xfrm>
            <a:off x="0" y="5791200"/>
            <a:ext cx="9144000" cy="923330"/>
          </a:xfrm>
          <a:prstGeom prst="rect">
            <a:avLst/>
          </a:prstGeom>
          <a:noFill/>
        </p:spPr>
        <p:txBody>
          <a:bodyPr wrap="square" rtlCol="0">
            <a:spAutoFit/>
          </a:bodyPr>
          <a:lstStyle/>
          <a:p>
            <a:r>
              <a:rPr lang="en-CA" dirty="0" smtClean="0"/>
              <a:t>The process of ‘star-building’ is known as </a:t>
            </a:r>
            <a:r>
              <a:rPr lang="en-CA" b="1" dirty="0" smtClean="0"/>
              <a:t>fusion, which releases great amounts of energy and radiation. 	</a:t>
            </a:r>
          </a:p>
          <a:p>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
            <a:ext cx="9144000" cy="2585323"/>
          </a:xfrm>
          <a:prstGeom prst="rect">
            <a:avLst/>
          </a:prstGeom>
        </p:spPr>
        <p:txBody>
          <a:bodyPr wrap="square">
            <a:spAutoFit/>
          </a:bodyPr>
          <a:lstStyle/>
          <a:p>
            <a:endParaRPr lang="en-CA" dirty="0" smtClean="0"/>
          </a:p>
          <a:p>
            <a:r>
              <a:rPr lang="en-CA" dirty="0" smtClean="0"/>
              <a:t>Currently, Voyager 1 is about 18 340 000 000 km from the Earth and Voyager 2 is </a:t>
            </a:r>
          </a:p>
          <a:p>
            <a:r>
              <a:rPr lang="en-CA" dirty="0" smtClean="0"/>
              <a:t>14 932 000 000 km from the Earth. </a:t>
            </a:r>
          </a:p>
          <a:p>
            <a:endParaRPr lang="en-CA" dirty="0" smtClean="0"/>
          </a:p>
          <a:p>
            <a:r>
              <a:rPr lang="en-CA" dirty="0" smtClean="0"/>
              <a:t>The communication time lag in transmissions is about 23 hours for Voyager 1 and 18 hours for Voyager 2. 	</a:t>
            </a:r>
          </a:p>
          <a:p>
            <a:endParaRPr lang="en-US" dirty="0" smtClean="0"/>
          </a:p>
          <a:p>
            <a:r>
              <a:rPr lang="en-CA" smtClean="0">
                <a:hlinkClick r:id="rId2"/>
              </a:rPr>
              <a:t>http://www.youtube.com/watch?v=rLN7BU25EB0&amp;feature=related</a:t>
            </a:r>
            <a:endParaRPr lang="en-CA" smtClean="0"/>
          </a:p>
          <a:p>
            <a:endParaRPr lang="en-CA"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617</Words>
  <Application>Microsoft Office PowerPoint</Application>
  <PresentationFormat>On-screen Show (4:3)</PresentationFormat>
  <Paragraphs>53</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Sturgeon School Division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jshute</dc:creator>
  <cp:lastModifiedBy>Joey Shute</cp:lastModifiedBy>
  <cp:revision>15</cp:revision>
  <dcterms:created xsi:type="dcterms:W3CDTF">2012-10-12T17:16:41Z</dcterms:created>
  <dcterms:modified xsi:type="dcterms:W3CDTF">2013-10-16T15:16:22Z</dcterms:modified>
</cp:coreProperties>
</file>