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4124" autoAdjust="0"/>
  </p:normalViewPr>
  <p:slideViewPr>
    <p:cSldViewPr>
      <p:cViewPr varScale="1">
        <p:scale>
          <a:sx n="79" d="100"/>
          <a:sy n="79" d="100"/>
        </p:scale>
        <p:origin x="-8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04F05-CC08-44C1-827B-872ED7D17D6B}" type="datetimeFigureOut">
              <a:rPr lang="en-US" smtClean="0"/>
              <a:pPr/>
              <a:t>4/5/2011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02AEE-4CB4-45B0-BFA7-D9076794B0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02AEE-4CB4-45B0-BFA7-D9076794B03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0D10B-4AA2-429C-B0B6-1D91D1D0AF0B}" type="datetimeFigureOut">
              <a:rPr lang="en-US"/>
              <a:pPr>
                <a:defRPr/>
              </a:pPr>
              <a:t>4/5/2011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36D26-5CAC-4A46-BCA5-4DEFA8D283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D205C-6E2D-44AA-8F9E-D5A995455AFD}" type="datetimeFigureOut">
              <a:rPr lang="en-US"/>
              <a:pPr>
                <a:defRPr/>
              </a:pPr>
              <a:t>4/5/2011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7F7C0-2E8E-4B10-9134-113DFED2AB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51791-EB23-4E12-8D36-466E44E68BD1}" type="datetimeFigureOut">
              <a:rPr lang="en-US"/>
              <a:pPr>
                <a:defRPr/>
              </a:pPr>
              <a:t>4/5/2011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C1B3-3456-4378-981D-0A194F9BBD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939-0AB4-4FBB-A29F-80022C73E0CE}" type="datetimeFigureOut">
              <a:rPr lang="en-US"/>
              <a:pPr>
                <a:defRPr/>
              </a:pPr>
              <a:t>4/5/2011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7AEC5-A074-4F93-965A-6ECE3BBD26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C7C61-2043-43C6-B9B2-86CDF53FA06C}" type="datetimeFigureOut">
              <a:rPr lang="en-US"/>
              <a:pPr>
                <a:defRPr/>
              </a:pPr>
              <a:t>4/5/2011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28A0-E0EE-477B-B9DC-0349425630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5EE76-FE05-4C9A-8235-D2C18EF8910A}" type="datetimeFigureOut">
              <a:rPr lang="en-US"/>
              <a:pPr>
                <a:defRPr/>
              </a:pPr>
              <a:t>4/5/2011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5C1DD-B5EC-4499-B400-AF916E6266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0F5F1-7452-42D1-B69E-332B46CFCB33}" type="datetimeFigureOut">
              <a:rPr lang="en-US"/>
              <a:pPr>
                <a:defRPr/>
              </a:pPr>
              <a:t>4/5/2011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8F039-C368-4BFD-BDDA-AB218874E4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49121-E014-4A70-A0D5-10DB2E243166}" type="datetimeFigureOut">
              <a:rPr lang="en-US"/>
              <a:pPr>
                <a:defRPr/>
              </a:pPr>
              <a:t>4/5/2011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C3F1B-E4D4-40ED-B840-D02353D037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0E713-59C3-4A8F-ACF1-4C627C218EC1}" type="datetimeFigureOut">
              <a:rPr lang="en-US"/>
              <a:pPr>
                <a:defRPr/>
              </a:pPr>
              <a:t>4/5/2011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24B9F-B16F-4A45-9378-4B9EC82191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479A7-055B-4B59-81D1-EDE24D82FE3B}" type="datetimeFigureOut">
              <a:rPr lang="en-US"/>
              <a:pPr>
                <a:defRPr/>
              </a:pPr>
              <a:t>4/5/2011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CD31C-D02D-4D49-9316-B7CF6D4C3E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D897B-3FD3-40FD-A8AD-EBE1597FD932}" type="datetimeFigureOut">
              <a:rPr lang="en-US"/>
              <a:pPr>
                <a:defRPr/>
              </a:pPr>
              <a:t>4/5/2011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585F7-DDD6-48CE-B02D-F0A4E2F09A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734DA6-165E-49A9-9C6A-043A08CDB6A1}" type="datetimeFigureOut">
              <a:rPr lang="en-US"/>
              <a:pPr>
                <a:defRPr/>
              </a:pPr>
              <a:t>4/5/2011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2E87ED-6129-420B-AF64-B2BEBA9C07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3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381000" y="0"/>
            <a:ext cx="84582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 dirty="0">
                <a:latin typeface="Book Antiqua" pitchFamily="18" charset="0"/>
              </a:rPr>
              <a:t>Topic 2: Electricity Within a Circuit</a:t>
            </a:r>
            <a:endParaRPr lang="en-US" sz="2800" dirty="0">
              <a:latin typeface="Book Antiqua" pitchFamily="18" charset="0"/>
            </a:endParaRPr>
          </a:p>
          <a:p>
            <a:endParaRPr lang="en-US" sz="2400" b="1" u="sng" dirty="0" smtClean="0">
              <a:latin typeface="Book Antiqua" pitchFamily="18" charset="0"/>
            </a:endParaRPr>
          </a:p>
          <a:p>
            <a:pPr marL="457200" indent="-457200">
              <a:buAutoNum type="arabicPeriod"/>
            </a:pPr>
            <a:r>
              <a:rPr lang="en-US" sz="2400" dirty="0" smtClean="0">
                <a:latin typeface="Book Antiqua" pitchFamily="18" charset="0"/>
              </a:rPr>
              <a:t>Draw a simple diagram of a circuit that includes a control, source, conductor, and a load. Make sure each of the elements are labelled. Hand this in.</a:t>
            </a:r>
          </a:p>
          <a:p>
            <a:pPr marL="457200" indent="-457200"/>
            <a:endParaRPr lang="en-US" sz="2400" dirty="0">
              <a:latin typeface="Book Antiqua" pitchFamily="18" charset="0"/>
            </a:endParaRPr>
          </a:p>
          <a:p>
            <a:pPr marL="457200" indent="-457200"/>
            <a:endParaRPr lang="en-US" sz="2400" dirty="0">
              <a:latin typeface="Book Antiqua" pitchFamily="18" charset="0"/>
            </a:endParaRPr>
          </a:p>
          <a:p>
            <a:endParaRPr lang="en-US" sz="2400" b="1" u="sng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52400"/>
            <a:ext cx="83058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You must memorize the following elements and be able to recognize their diagrams.</a:t>
            </a:r>
          </a:p>
          <a:p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Source: Where the electrical energy comes from. 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Conductor: The metallic wire the electrons, (current), travels through.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Load: Items along the circuit that “use” electrical energy.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03925"/>
          </a:xfrm>
        </p:spPr>
        <p:txBody>
          <a:bodyPr/>
          <a:lstStyle/>
          <a:p>
            <a:r>
              <a:rPr lang="en-US" dirty="0" smtClean="0"/>
              <a:t>Control: A device that connects or breaks the circuit.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Cell : A source. This symbol is used for a dry or wet cell.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0"/>
            <a:ext cx="8305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Battery: A source. This is a combination of cells.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Lamp: A load. Since it is so common it has its own symbol.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Switch: This is a control.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Resistor: A load. Since it is so common it has its own symbol.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8458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/>
              <a:t>***When you draw circuits you must do the following: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Use a pencil , ruler, and graph or “white” paper.</a:t>
            </a:r>
          </a:p>
          <a:p>
            <a:pPr>
              <a:buNone/>
            </a:pPr>
            <a:r>
              <a:rPr lang="en-US" sz="2400" b="1" dirty="0" smtClean="0"/>
              <a:t>Draw a square or rectangular circuit</a:t>
            </a:r>
          </a:p>
          <a:p>
            <a:pPr>
              <a:buNone/>
            </a:pPr>
            <a:r>
              <a:rPr lang="en-US" sz="2400" b="1" dirty="0" smtClean="0"/>
              <a:t>Ensure your conductors DO NOT cross.</a:t>
            </a:r>
          </a:p>
          <a:p>
            <a:pPr>
              <a:buNone/>
            </a:pPr>
            <a:r>
              <a:rPr lang="en-US" sz="2400" b="1" dirty="0" smtClean="0"/>
              <a:t>Be neat and make symbols the same size.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u="sng" dirty="0" smtClean="0"/>
              <a:t>Current</a:t>
            </a:r>
          </a:p>
          <a:p>
            <a:pPr>
              <a:buNone/>
            </a:pPr>
            <a:r>
              <a:rPr lang="en-US" sz="2400" dirty="0" smtClean="0"/>
              <a:t>	This is the amount of charge, (electrons), that travels per second.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Symbol: </a:t>
            </a:r>
            <a:r>
              <a:rPr lang="en-US" sz="2400" dirty="0" smtClean="0">
                <a:latin typeface="+mn-lt"/>
              </a:rPr>
              <a:t>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Unit: Amperes (A) or milliamperes (mA)</a:t>
            </a:r>
          </a:p>
          <a:p>
            <a:pPr>
              <a:buNone/>
            </a:pP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84582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u="sng" dirty="0" smtClean="0"/>
              <a:t>Current Continued</a:t>
            </a:r>
            <a:endParaRPr lang="en-US" sz="2400" dirty="0" smtClean="0"/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Measuring Devices: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Galvanometer (weak current)</a:t>
            </a:r>
          </a:p>
          <a:p>
            <a:pPr marL="457200" indent="-457200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en-US" sz="2400" dirty="0" smtClean="0">
                <a:latin typeface="Arial" pitchFamily="34" charset="0"/>
                <a:cs typeface="Arial" pitchFamily="34" charset="0"/>
              </a:rPr>
              <a:t>2. Ammeter (larger currents)</a:t>
            </a:r>
          </a:p>
          <a:p>
            <a:pPr marL="457200" indent="-457200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*** You must connect both these meters in series. ***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84582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u="sng" dirty="0" smtClean="0"/>
              <a:t>Voltage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This is the common name for potential difference. It is the difference in energy per unit charge between two points in a circuit.</a:t>
            </a: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Symbol: V</a:t>
            </a: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Unit: volts (V)</a:t>
            </a: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Measuring Device: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1. Voltmeter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*** You must connect these in parallel.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Read page 488 – 490 &amp; complete “Instant Practice” pg. 490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90</TotalTime>
  <Words>249</Words>
  <Application>Microsoft Office PowerPoint</Application>
  <PresentationFormat>On-screen Show (4:3)</PresentationFormat>
  <Paragraphs>88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Sturgeon School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jshute</dc:creator>
  <cp:lastModifiedBy>jshute</cp:lastModifiedBy>
  <cp:revision>14</cp:revision>
  <dcterms:created xsi:type="dcterms:W3CDTF">2011-04-04T16:14:32Z</dcterms:created>
  <dcterms:modified xsi:type="dcterms:W3CDTF">2011-04-05T15:44:55Z</dcterms:modified>
</cp:coreProperties>
</file>